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11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58" r:id="rId88"/>
    <p:sldId id="359" r:id="rId89"/>
    <p:sldId id="360" r:id="rId90"/>
    <p:sldId id="361" r:id="rId91"/>
    <p:sldId id="362"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Lst>
  <p:sldSz cx="9144000" cy="6858000" type="screen4x3"/>
  <p:notesSz cx="6858000" cy="9144000"/>
  <p:embeddedFontLst>
    <p:embeddedFont>
      <p:font typeface="Times" panose="02020603050405020304" pitchFamily="18" charset="0"/>
      <p:regular r:id="rId112"/>
      <p:bold r:id="rId113"/>
      <p:italic r:id="rId114"/>
      <p:boldItalic r:id="rId115"/>
    </p:embeddedFont>
    <p:embeddedFont>
      <p:font typeface="Tahoma" panose="020B0604030504040204" pitchFamily="34" charset="0"/>
      <p:regular r:id="rId116"/>
      <p:bold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6.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font" Target="fonts/font2.fntdata"/><Relationship Id="rId11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font" Target="fonts/font3.fntdata"/><Relationship Id="rId119"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20268725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29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95" name="Google Shape;19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1119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0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240" name="Google Shape;1240;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1" name="Google Shape;1241;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8013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0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249" name="Google Shape;1249;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0" name="Google Shape;1250;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29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10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258" name="Google Shape;1258;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9" name="Google Shape;1259;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522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205" name="Google Shape;20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696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220" name="Google Shape;22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608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13</a:t>
            </a:fld>
            <a:endParaRPr/>
          </a:p>
        </p:txBody>
      </p:sp>
      <p:sp>
        <p:nvSpPr>
          <p:cNvPr id="229" name="Google Shape;22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51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14</a:t>
            </a:fld>
            <a:endParaRPr/>
          </a:p>
        </p:txBody>
      </p:sp>
      <p:sp>
        <p:nvSpPr>
          <p:cNvPr id="243" name="Google Shape;24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650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253" name="Google Shape;25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122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268" name="Google Shape;26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022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17</a:t>
            </a:fld>
            <a:endParaRPr/>
          </a:p>
        </p:txBody>
      </p:sp>
      <p:sp>
        <p:nvSpPr>
          <p:cNvPr id="276" name="Google Shape;27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84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18</a:t>
            </a:fld>
            <a:endParaRPr/>
          </a:p>
        </p:txBody>
      </p:sp>
      <p:sp>
        <p:nvSpPr>
          <p:cNvPr id="286" name="Google Shape;28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 name="Google Shape;28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924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296" name="Google Shape;29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303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835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20</a:t>
            </a:fld>
            <a:endParaRPr/>
          </a:p>
        </p:txBody>
      </p:sp>
      <p:sp>
        <p:nvSpPr>
          <p:cNvPr id="311" name="Google Shape;31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2" name="Google Shape;31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87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21</a:t>
            </a:fld>
            <a:endParaRPr/>
          </a:p>
        </p:txBody>
      </p:sp>
      <p:sp>
        <p:nvSpPr>
          <p:cNvPr id="321" name="Google Shape;32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2" name="Google Shape;32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558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22</a:t>
            </a:fld>
            <a:endParaRPr/>
          </a:p>
        </p:txBody>
      </p:sp>
      <p:sp>
        <p:nvSpPr>
          <p:cNvPr id="331" name="Google Shape;33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65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23</a:t>
            </a:fld>
            <a:endParaRPr/>
          </a:p>
        </p:txBody>
      </p:sp>
      <p:sp>
        <p:nvSpPr>
          <p:cNvPr id="341" name="Google Shape;34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09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351" name="Google Shape;35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2" name="Google Shape;35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048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361" name="Google Shape;36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185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376" name="Google Shape;37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243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386" name="Google Shape;38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7" name="Google Shape;38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111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398" name="Google Shape;39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9" name="Google Shape;39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730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406" name="Google Shape;40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 name="Google Shape;40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0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24.#</a:t>
            </a:r>
            <a:endParaRPr/>
          </a:p>
        </p:txBody>
      </p:sp>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30</a:t>
            </a:fld>
            <a:endParaRPr/>
          </a:p>
        </p:txBody>
      </p:sp>
      <p:sp>
        <p:nvSpPr>
          <p:cNvPr id="421" name="Google Shape;42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424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435" name="Google Shape;435;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6" name="Google Shape;436;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711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450" name="Google Shape;45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1" name="Google Shape;451;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728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460" name="Google Shape;460;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 name="Google Shape;46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686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469" name="Google Shape;46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343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477" name="Google Shape;47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892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492" name="Google Shape;49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 name="Google Shape;493;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915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517" name="Google Shape;517;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 name="Google Shape;51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997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550" name="Google Shape;55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198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575" name="Google Shape;57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6" name="Google Shape;576;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97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24.#</a:t>
            </a:r>
            <a:endParaRPr/>
          </a:p>
        </p:txBody>
      </p:sp>
      <p:sp>
        <p:nvSpPr>
          <p:cNvPr id="122" name="Google Shape;12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128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604" name="Google Shape;60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5" name="Google Shape;605;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355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619" name="Google Shape;61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0" name="Google Shape;620;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934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42</a:t>
            </a:fld>
            <a:endParaRPr/>
          </a:p>
        </p:txBody>
      </p:sp>
      <p:sp>
        <p:nvSpPr>
          <p:cNvPr id="627" name="Google Shape;62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591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638" name="Google Shape;63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104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647" name="Google Shape;64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8" name="Google Shape;648;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779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655" name="Google Shape;65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6" name="Google Shape;656;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847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670" name="Google Shape;67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1" name="Google Shape;671;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131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679" name="Google Shape;679;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0" name="Google Shape;68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61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4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688" name="Google Shape;688;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83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703" name="Google Shape;70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4" name="Google Shape;704;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833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36" name="Google Shape;13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 name="Google Shape;13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347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5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719" name="Google Shape;71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0" name="Google Shape;720;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486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5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51</a:t>
            </a:fld>
            <a:endParaRPr/>
          </a:p>
        </p:txBody>
      </p:sp>
      <p:sp>
        <p:nvSpPr>
          <p:cNvPr id="727" name="Google Shape;72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8" name="Google Shape;728;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060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5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737" name="Google Shape;737;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8" name="Google Shape;738;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241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5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746" name="Google Shape;74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7" name="Google Shape;747;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067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5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761" name="Google Shape;76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2" name="Google Shape;762;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991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5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769" name="Google Shape;769;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0" name="Google Shape;770;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868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5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777" name="Google Shape;77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8" name="Google Shape;778;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5134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5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785" name="Google Shape;785;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6" name="Google Shape;786;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1464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5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793" name="Google Shape;793;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4" name="Google Shape;794;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1651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5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801" name="Google Shape;80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2" name="Google Shape;802;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812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46" name="Google Shape;14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772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6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809" name="Google Shape;809;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0" name="Google Shape;810;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63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6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817" name="Google Shape;817;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8" name="Google Shape;818;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9378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6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832" name="Google Shape;832;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3" name="Google Shape;833;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966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6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840" name="Google Shape;840;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1" name="Google Shape;841;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8296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6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848" name="Google Shape;848;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9" name="Google Shape;849;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282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65</a:t>
            </a:fld>
            <a:endParaRPr/>
          </a:p>
        </p:txBody>
      </p:sp>
      <p:sp>
        <p:nvSpPr>
          <p:cNvPr id="856" name="Google Shape;856;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7" name="Google Shape;857;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6928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6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66</a:t>
            </a:fld>
            <a:endParaRPr/>
          </a:p>
        </p:txBody>
      </p:sp>
      <p:sp>
        <p:nvSpPr>
          <p:cNvPr id="866" name="Google Shape;866;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7" name="Google Shape;867;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9288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876" name="Google Shape;876;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7" name="Google Shape;877;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1408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6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884" name="Google Shape;884;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5" name="Google Shape;885;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303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6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69</a:t>
            </a:fld>
            <a:endParaRPr/>
          </a:p>
        </p:txBody>
      </p:sp>
      <p:sp>
        <p:nvSpPr>
          <p:cNvPr id="892" name="Google Shape;892;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 name="Google Shape;893;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19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54" name="Google Shape;15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 name="Google Shape;15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3615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7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902" name="Google Shape;902;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3" name="Google Shape;903;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5061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7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910" name="Google Shape;910;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1" name="Google Shape;911;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497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7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72</a:t>
            </a:fld>
            <a:endParaRPr/>
          </a:p>
        </p:txBody>
      </p:sp>
      <p:sp>
        <p:nvSpPr>
          <p:cNvPr id="918" name="Google Shape;918;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7159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7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73</a:t>
            </a:fld>
            <a:endParaRPr/>
          </a:p>
        </p:txBody>
      </p:sp>
      <p:sp>
        <p:nvSpPr>
          <p:cNvPr id="931" name="Google Shape;931;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2" name="Google Shape;932;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8178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7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74</a:t>
            </a:fld>
            <a:endParaRPr/>
          </a:p>
        </p:txBody>
      </p:sp>
      <p:sp>
        <p:nvSpPr>
          <p:cNvPr id="944" name="Google Shape;944;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5" name="Google Shape;945;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1895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7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75</a:t>
            </a:fld>
            <a:endParaRPr/>
          </a:p>
        </p:txBody>
      </p:sp>
      <p:sp>
        <p:nvSpPr>
          <p:cNvPr id="957" name="Google Shape;957;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8" name="Google Shape;958;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4768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7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970" name="Google Shape;970;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1" name="Google Shape;971;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298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7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985" name="Google Shape;985;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4337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7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78</a:t>
            </a:fld>
            <a:endParaRPr/>
          </a:p>
        </p:txBody>
      </p:sp>
      <p:sp>
        <p:nvSpPr>
          <p:cNvPr id="993" name="Google Shape;993;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4" name="Google Shape;994;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2106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7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003" name="Google Shape;1003;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4" name="Google Shape;1004;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72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69" name="Google Shape;16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46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8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011" name="Google Shape;1011;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2" name="Google Shape;1012;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0777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8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026" name="Google Shape;1026;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7" name="Google Shape;1027;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7771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8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036" name="Google Shape;1036;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7" name="Google Shape;1037;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2615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8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051" name="Google Shape;1051;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2" name="Google Shape;1052;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0428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8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059" name="Google Shape;1059;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0" name="Google Shape;1060;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5523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8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067" name="Google Shape;1067;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8" name="Google Shape;1068;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21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8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085" name="Google Shape;1085;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6" name="Google Shape;1086;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0462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8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094" name="Google Shape;1094;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5" name="Google Shape;1095;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7539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8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103" name="Google Shape;1103;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4" name="Google Shape;1104;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7121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8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118" name="Google Shape;1118;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9" name="Google Shape;1119;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98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a:t>
            </a:fld>
            <a:endParaRPr/>
          </a:p>
        </p:txBody>
      </p:sp>
      <p:sp>
        <p:nvSpPr>
          <p:cNvPr id="184" name="Google Shape;18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8571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9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126" name="Google Shape;1126;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7" name="Google Shape;1127;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4445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9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134" name="Google Shape;1134;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5" name="Google Shape;1135;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7652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9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97</a:t>
            </a:fld>
            <a:endParaRPr/>
          </a:p>
        </p:txBody>
      </p:sp>
      <p:sp>
        <p:nvSpPr>
          <p:cNvPr id="1142" name="Google Shape;1142;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3" name="Google Shape;1143;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460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9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153" name="Google Shape;1153;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4" name="Google Shape;1154;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8963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9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168" name="Google Shape;1168;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9" name="Google Shape;1169;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4801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9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181" name="Google Shape;1181;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2" name="Google Shape;1182;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7629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9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194" name="Google Shape;1194;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5" name="Google Shape;1195;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535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9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209" name="Google Shape;1209;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0" name="Google Shape;1210;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3872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9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217" name="Google Shape;1217;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8" name="Google Shape;1218;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8927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9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24.#</a:t>
            </a:r>
            <a:endParaRPr/>
          </a:p>
        </p:txBody>
      </p:sp>
      <p:sp>
        <p:nvSpPr>
          <p:cNvPr id="1225" name="Google Shape;1225;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6" name="Google Shape;1226;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07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24.</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37.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2.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1.png"/><Relationship Id="rId9" Type="http://schemas.openxmlformats.org/officeDocument/2006/relationships/image" Target="../media/image41.png"/><Relationship Id="rId14" Type="http://schemas.openxmlformats.org/officeDocument/2006/relationships/image" Target="../media/image46.pn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30.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32.png"/><Relationship Id="rId10" Type="http://schemas.openxmlformats.org/officeDocument/2006/relationships/image" Target="../media/image53.png"/><Relationship Id="rId4" Type="http://schemas.openxmlformats.org/officeDocument/2006/relationships/image" Target="../media/image31.pn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7.png"/><Relationship Id="rId3" Type="http://schemas.openxmlformats.org/officeDocument/2006/relationships/image" Target="../media/image30.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32.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31.png"/><Relationship Id="rId9" Type="http://schemas.openxmlformats.org/officeDocument/2006/relationships/image" Target="../media/image52.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24</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152400" y="3048000"/>
            <a:ext cx="4156075" cy="23082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Transport  Layer</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Protocols</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10</a:t>
            </a:fld>
            <a:endParaRPr/>
          </a:p>
        </p:txBody>
      </p:sp>
      <p:sp>
        <p:nvSpPr>
          <p:cNvPr id="199" name="Google Shape;199;p25"/>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0" name="Google Shape;200;p25"/>
          <p:cNvSpPr txBox="1"/>
          <p:nvPr/>
        </p:nvSpPr>
        <p:spPr>
          <a:xfrm>
            <a:off x="228600" y="406400"/>
            <a:ext cx="1966912"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24-2  UDP</a:t>
            </a:r>
            <a:endParaRPr/>
          </a:p>
        </p:txBody>
      </p:sp>
      <p:sp>
        <p:nvSpPr>
          <p:cNvPr id="201" name="Google Shape;201;p25"/>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2" name="Google Shape;202;p25"/>
          <p:cNvSpPr txBox="1"/>
          <p:nvPr/>
        </p:nvSpPr>
        <p:spPr>
          <a:xfrm>
            <a:off x="381000" y="1658937"/>
            <a:ext cx="8077200" cy="304694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The User Datagram Protocol (UDP) is a connectionless, unreliable transport protocol. </a:t>
            </a:r>
            <a:r>
              <a:rPr lang="en-US" sz="3200" b="1" i="1" u="none" dirty="0">
                <a:solidFill>
                  <a:schemeClr val="dk1"/>
                </a:solidFill>
                <a:latin typeface="Times"/>
                <a:ea typeface="Times"/>
                <a:cs typeface="Times"/>
                <a:sym typeface="Times"/>
              </a:rPr>
              <a:t>If UDP is so powerless, why would a process want to use it? With the disadvantages come some advantages. </a:t>
            </a:r>
            <a:r>
              <a:rPr lang="en-US" sz="3200" b="1" i="1" u="none" dirty="0">
                <a:solidFill>
                  <a:srgbClr val="00B0F0"/>
                </a:solidFill>
                <a:latin typeface="Times"/>
                <a:ea typeface="Times"/>
                <a:cs typeface="Times"/>
                <a:sym typeface="Times"/>
              </a:rPr>
              <a:t>UDP is a very simple protocol using a minimum of overhead.</a:t>
            </a:r>
            <a:endParaRPr dirty="0">
              <a:solidFill>
                <a:srgbClr val="00B0F0"/>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1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100</a:t>
            </a:fld>
            <a:endParaRPr/>
          </a:p>
        </p:txBody>
      </p:sp>
      <p:sp>
        <p:nvSpPr>
          <p:cNvPr id="1185" name="Google Shape;1185;p11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24.46  :  </a:t>
            </a:r>
            <a:r>
              <a:rPr lang="en-US" sz="2000" b="1" i="1" u="none">
                <a:solidFill>
                  <a:schemeClr val="dk1"/>
                </a:solidFill>
                <a:latin typeface="Times"/>
                <a:ea typeface="Times"/>
                <a:cs typeface="Times"/>
                <a:sym typeface="Times"/>
              </a:rPr>
              <a:t>Association termination</a:t>
            </a:r>
            <a:endParaRPr/>
          </a:p>
        </p:txBody>
      </p:sp>
      <p:pic>
        <p:nvPicPr>
          <p:cNvPr id="1186" name="Google Shape;1186;p110"/>
          <p:cNvPicPr preferRelativeResize="0"/>
          <p:nvPr/>
        </p:nvPicPr>
        <p:blipFill rotWithShape="1">
          <a:blip r:embed="rId3">
            <a:alphaModFix/>
          </a:blip>
          <a:srcRect/>
          <a:stretch/>
        </p:blipFill>
        <p:spPr>
          <a:xfrm>
            <a:off x="447675" y="1182687"/>
            <a:ext cx="8248650" cy="4456112"/>
          </a:xfrm>
          <a:prstGeom prst="rect">
            <a:avLst/>
          </a:prstGeom>
          <a:noFill/>
          <a:ln>
            <a:noFill/>
          </a:ln>
        </p:spPr>
      </p:pic>
      <p:pic>
        <p:nvPicPr>
          <p:cNvPr id="1187" name="Google Shape;1187;p110"/>
          <p:cNvPicPr preferRelativeResize="0"/>
          <p:nvPr/>
        </p:nvPicPr>
        <p:blipFill rotWithShape="1">
          <a:blip r:embed="rId4">
            <a:alphaModFix/>
          </a:blip>
          <a:srcRect/>
          <a:stretch/>
        </p:blipFill>
        <p:spPr>
          <a:xfrm>
            <a:off x="1423987" y="1828800"/>
            <a:ext cx="6272212" cy="752475"/>
          </a:xfrm>
          <a:prstGeom prst="rect">
            <a:avLst/>
          </a:prstGeom>
          <a:noFill/>
          <a:ln>
            <a:noFill/>
          </a:ln>
        </p:spPr>
      </p:pic>
      <p:pic>
        <p:nvPicPr>
          <p:cNvPr id="1188" name="Google Shape;1188;p110"/>
          <p:cNvPicPr preferRelativeResize="0"/>
          <p:nvPr/>
        </p:nvPicPr>
        <p:blipFill rotWithShape="1">
          <a:blip r:embed="rId5">
            <a:alphaModFix/>
          </a:blip>
          <a:srcRect/>
          <a:stretch/>
        </p:blipFill>
        <p:spPr>
          <a:xfrm>
            <a:off x="1476375" y="3074987"/>
            <a:ext cx="6272212" cy="563562"/>
          </a:xfrm>
          <a:prstGeom prst="rect">
            <a:avLst/>
          </a:prstGeom>
          <a:noFill/>
          <a:ln>
            <a:noFill/>
          </a:ln>
        </p:spPr>
      </p:pic>
      <p:pic>
        <p:nvPicPr>
          <p:cNvPr id="1189" name="Google Shape;1189;p110"/>
          <p:cNvPicPr preferRelativeResize="0"/>
          <p:nvPr/>
        </p:nvPicPr>
        <p:blipFill rotWithShape="1">
          <a:blip r:embed="rId6">
            <a:alphaModFix/>
          </a:blip>
          <a:srcRect/>
          <a:stretch/>
        </p:blipFill>
        <p:spPr>
          <a:xfrm>
            <a:off x="1476375" y="4191000"/>
            <a:ext cx="6272212" cy="777875"/>
          </a:xfrm>
          <a:prstGeom prst="rect">
            <a:avLst/>
          </a:prstGeom>
          <a:noFill/>
          <a:ln>
            <a:noFill/>
          </a:ln>
        </p:spPr>
      </p:pic>
      <p:pic>
        <p:nvPicPr>
          <p:cNvPr id="1190" name="Google Shape;1190;p110"/>
          <p:cNvPicPr preferRelativeResize="0"/>
          <p:nvPr/>
        </p:nvPicPr>
        <p:blipFill rotWithShape="1">
          <a:blip r:embed="rId7">
            <a:alphaModFix/>
          </a:blip>
          <a:srcRect/>
          <a:stretch/>
        </p:blipFill>
        <p:spPr>
          <a:xfrm>
            <a:off x="609600" y="1963737"/>
            <a:ext cx="550862" cy="482600"/>
          </a:xfrm>
          <a:prstGeom prst="rect">
            <a:avLst/>
          </a:prstGeom>
          <a:noFill/>
          <a:ln>
            <a:noFill/>
          </a:ln>
        </p:spPr>
      </p:pic>
      <p:pic>
        <p:nvPicPr>
          <p:cNvPr id="1191" name="Google Shape;1191;p110"/>
          <p:cNvPicPr preferRelativeResize="0"/>
          <p:nvPr/>
        </p:nvPicPr>
        <p:blipFill rotWithShape="1">
          <a:blip r:embed="rId8">
            <a:alphaModFix/>
          </a:blip>
          <a:srcRect/>
          <a:stretch/>
        </p:blipFill>
        <p:spPr>
          <a:xfrm>
            <a:off x="7978775" y="3198812"/>
            <a:ext cx="654050" cy="5095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87"/>
                                        </p:tgtEl>
                                        <p:attrNameLst>
                                          <p:attrName>style.visibility</p:attrName>
                                        </p:attrNameLst>
                                      </p:cBhvr>
                                      <p:to>
                                        <p:strVal val="visible"/>
                                      </p:to>
                                    </p:set>
                                    <p:animEffect transition="in" filter="fade">
                                      <p:cBhvr>
                                        <p:cTn id="15" dur="500"/>
                                        <p:tgtEl>
                                          <p:spTgt spid="118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9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88"/>
                                        </p:tgtEl>
                                        <p:attrNameLst>
                                          <p:attrName>style.visibility</p:attrName>
                                        </p:attrNameLst>
                                      </p:cBhvr>
                                      <p:to>
                                        <p:strVal val="visible"/>
                                      </p:to>
                                    </p:set>
                                    <p:animEffect transition="in" filter="fade">
                                      <p:cBhvr>
                                        <p:cTn id="24" dur="500"/>
                                        <p:tgtEl>
                                          <p:spTgt spid="118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89"/>
                                        </p:tgtEl>
                                        <p:attrNameLst>
                                          <p:attrName>style.visibility</p:attrName>
                                        </p:attrNameLst>
                                      </p:cBhvr>
                                      <p:to>
                                        <p:strVal val="visible"/>
                                      </p:to>
                                    </p:set>
                                    <p:animEffect transition="in" filter="fade">
                                      <p:cBhvr>
                                        <p:cTn id="29" dur="500"/>
                                        <p:tgtEl>
                                          <p:spTgt spid="1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1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101</a:t>
            </a:fld>
            <a:endParaRPr/>
          </a:p>
        </p:txBody>
      </p:sp>
      <p:sp>
        <p:nvSpPr>
          <p:cNvPr id="1198" name="Google Shape;1198;p11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99" name="Google Shape;1199;p11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00" name="Google Shape;1200;p11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01" name="Google Shape;1201;p11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02" name="Google Shape;1202;p11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03" name="Google Shape;1203;p11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04" name="Google Shape;1204;p11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05" name="Google Shape;1205;p111"/>
          <p:cNvSpPr txBox="1"/>
          <p:nvPr/>
        </p:nvSpPr>
        <p:spPr>
          <a:xfrm>
            <a:off x="1106487" y="0"/>
            <a:ext cx="4083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24.4.5  Flow Control</a:t>
            </a:r>
            <a:endParaRPr/>
          </a:p>
        </p:txBody>
      </p:sp>
      <p:sp>
        <p:nvSpPr>
          <p:cNvPr id="1206" name="Google Shape;1206;p111"/>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Flow control in SCTP is similar to that in TCP. In SCTP, </a:t>
            </a:r>
            <a:r>
              <a:rPr lang="en-US" sz="2800" b="1" i="1" u="none" dirty="0">
                <a:solidFill>
                  <a:srgbClr val="00B0F0"/>
                </a:solidFill>
                <a:latin typeface="Times New Roman"/>
                <a:ea typeface="Times New Roman"/>
                <a:cs typeface="Times New Roman"/>
                <a:sym typeface="Times New Roman"/>
              </a:rPr>
              <a:t>we need to handle two units of data, the byte and the chunk. The values of </a:t>
            </a:r>
            <a:r>
              <a:rPr lang="en-US" sz="2800" b="1" i="1" u="none" dirty="0" err="1">
                <a:solidFill>
                  <a:srgbClr val="00B0F0"/>
                </a:solidFill>
                <a:latin typeface="Times New Roman"/>
                <a:ea typeface="Times New Roman"/>
                <a:cs typeface="Times New Roman"/>
                <a:sym typeface="Times New Roman"/>
              </a:rPr>
              <a:t>rwnd</a:t>
            </a:r>
            <a:r>
              <a:rPr lang="en-US" sz="2800" b="1" i="1" u="none" dirty="0">
                <a:solidFill>
                  <a:srgbClr val="00B0F0"/>
                </a:solidFill>
                <a:latin typeface="Times New Roman"/>
                <a:ea typeface="Times New Roman"/>
                <a:cs typeface="Times New Roman"/>
                <a:sym typeface="Times New Roman"/>
              </a:rPr>
              <a:t> and </a:t>
            </a:r>
            <a:r>
              <a:rPr lang="en-US" sz="2800" b="1" i="1" u="none" dirty="0" err="1">
                <a:solidFill>
                  <a:srgbClr val="00B0F0"/>
                </a:solidFill>
                <a:latin typeface="Times New Roman"/>
                <a:ea typeface="Times New Roman"/>
                <a:cs typeface="Times New Roman"/>
                <a:sym typeface="Times New Roman"/>
              </a:rPr>
              <a:t>cwnd</a:t>
            </a:r>
            <a:r>
              <a:rPr lang="en-US" sz="2800" b="1" i="1" u="none" dirty="0">
                <a:solidFill>
                  <a:srgbClr val="00B0F0"/>
                </a:solidFill>
                <a:latin typeface="Times New Roman"/>
                <a:ea typeface="Times New Roman"/>
                <a:cs typeface="Times New Roman"/>
                <a:sym typeface="Times New Roman"/>
              </a:rPr>
              <a:t> are expressed in bytes; the values of TSN and acknowledgments are expressed in chunks. </a:t>
            </a:r>
            <a:r>
              <a:rPr lang="en-US" sz="2800" b="1" i="1" u="none" dirty="0">
                <a:solidFill>
                  <a:schemeClr val="dk1"/>
                </a:solidFill>
                <a:latin typeface="Times New Roman"/>
                <a:ea typeface="Times New Roman"/>
                <a:cs typeface="Times New Roman"/>
                <a:sym typeface="Times New Roman"/>
              </a:rPr>
              <a:t>To show the concept, we make some unrealistic assumptions. We assume that there is never congestion in the network and that the network is error free. </a:t>
            </a:r>
            <a:endParaRPr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1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102</a:t>
            </a:fld>
            <a:endParaRPr/>
          </a:p>
        </p:txBody>
      </p:sp>
      <p:sp>
        <p:nvSpPr>
          <p:cNvPr id="1213" name="Google Shape;1213;p11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24.47:  </a:t>
            </a:r>
            <a:r>
              <a:rPr lang="en-US" sz="2000" b="1" i="1" u="none">
                <a:solidFill>
                  <a:schemeClr val="dk1"/>
                </a:solidFill>
                <a:latin typeface="Times"/>
                <a:ea typeface="Times"/>
                <a:cs typeface="Times"/>
                <a:sym typeface="Times"/>
              </a:rPr>
              <a:t>Flow control, receiver site</a:t>
            </a:r>
            <a:endParaRPr/>
          </a:p>
        </p:txBody>
      </p:sp>
      <p:pic>
        <p:nvPicPr>
          <p:cNvPr id="1214" name="Google Shape;1214;p112"/>
          <p:cNvPicPr preferRelativeResize="0"/>
          <p:nvPr/>
        </p:nvPicPr>
        <p:blipFill rotWithShape="1">
          <a:blip r:embed="rId3">
            <a:alphaModFix/>
          </a:blip>
          <a:srcRect/>
          <a:stretch/>
        </p:blipFill>
        <p:spPr>
          <a:xfrm>
            <a:off x="381000" y="2178050"/>
            <a:ext cx="8107362" cy="2393950"/>
          </a:xfrm>
          <a:prstGeom prst="rect">
            <a:avLst/>
          </a:prstGeom>
          <a:noFill/>
          <a:ln>
            <a:noFill/>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1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103</a:t>
            </a:fld>
            <a:endParaRPr/>
          </a:p>
        </p:txBody>
      </p:sp>
      <p:sp>
        <p:nvSpPr>
          <p:cNvPr id="1221" name="Google Shape;1221;p11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24.48:  </a:t>
            </a:r>
            <a:r>
              <a:rPr lang="en-US" sz="2000" b="1" i="1" u="none">
                <a:solidFill>
                  <a:schemeClr val="dk1"/>
                </a:solidFill>
                <a:latin typeface="Times"/>
                <a:ea typeface="Times"/>
                <a:cs typeface="Times"/>
                <a:sym typeface="Times"/>
              </a:rPr>
              <a:t>Flow control, sender site</a:t>
            </a:r>
            <a:endParaRPr/>
          </a:p>
        </p:txBody>
      </p:sp>
      <p:pic>
        <p:nvPicPr>
          <p:cNvPr id="1222" name="Google Shape;1222;p113"/>
          <p:cNvPicPr preferRelativeResize="0"/>
          <p:nvPr/>
        </p:nvPicPr>
        <p:blipFill rotWithShape="1">
          <a:blip r:embed="rId3">
            <a:alphaModFix/>
          </a:blip>
          <a:srcRect/>
          <a:stretch/>
        </p:blipFill>
        <p:spPr>
          <a:xfrm>
            <a:off x="214312" y="2133600"/>
            <a:ext cx="8624887" cy="1989137"/>
          </a:xfrm>
          <a:prstGeom prst="rect">
            <a:avLst/>
          </a:prstGeom>
          <a:noFill/>
          <a:ln>
            <a:noFill/>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1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104</a:t>
            </a:fld>
            <a:endParaRPr/>
          </a:p>
        </p:txBody>
      </p:sp>
      <p:sp>
        <p:nvSpPr>
          <p:cNvPr id="1229" name="Google Shape;1229;p11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0" name="Google Shape;1230;p11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1" name="Google Shape;1231;p11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2" name="Google Shape;1232;p11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3" name="Google Shape;1233;p11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4" name="Google Shape;1234;p11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5" name="Google Shape;1235;p11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36" name="Google Shape;1236;p114"/>
          <p:cNvSpPr txBox="1"/>
          <p:nvPr/>
        </p:nvSpPr>
        <p:spPr>
          <a:xfrm>
            <a:off x="1106487" y="0"/>
            <a:ext cx="4184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24.4.6  Error Control</a:t>
            </a:r>
            <a:endParaRPr/>
          </a:p>
        </p:txBody>
      </p:sp>
      <p:sp>
        <p:nvSpPr>
          <p:cNvPr id="1237" name="Google Shape;1237;p114"/>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SCTP, like TCP, is a reliable transport-layer protocol</a:t>
            </a:r>
            <a:r>
              <a:rPr lang="en-US" sz="2800" b="1" i="1" u="none" dirty="0">
                <a:solidFill>
                  <a:srgbClr val="00B0F0"/>
                </a:solidFill>
                <a:latin typeface="Times New Roman"/>
                <a:ea typeface="Times New Roman"/>
                <a:cs typeface="Times New Roman"/>
                <a:sym typeface="Times New Roman"/>
              </a:rPr>
              <a:t>. It uses a SACK chunk to report the state of the receiver buffer to the sender. Each implementation uses a different set of entities and timers for the receiver and sender sites. We use a very simple design to convey the concept to the reader.</a:t>
            </a:r>
            <a:endParaRPr dirty="0">
              <a:solidFill>
                <a:srgbClr val="00B0F0"/>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1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105</a:t>
            </a:fld>
            <a:endParaRPr/>
          </a:p>
        </p:txBody>
      </p:sp>
      <p:sp>
        <p:nvSpPr>
          <p:cNvPr id="1244" name="Google Shape;1244;p11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24.49  :  </a:t>
            </a:r>
            <a:r>
              <a:rPr lang="en-US" sz="2000" b="1" i="1" u="none">
                <a:solidFill>
                  <a:schemeClr val="dk1"/>
                </a:solidFill>
                <a:latin typeface="Times"/>
                <a:ea typeface="Times"/>
                <a:cs typeface="Times"/>
                <a:sym typeface="Times"/>
              </a:rPr>
              <a:t>Error control, receiver site</a:t>
            </a:r>
            <a:endParaRPr/>
          </a:p>
        </p:txBody>
      </p:sp>
      <p:pic>
        <p:nvPicPr>
          <p:cNvPr id="1245" name="Google Shape;1245;p115"/>
          <p:cNvPicPr preferRelativeResize="0"/>
          <p:nvPr/>
        </p:nvPicPr>
        <p:blipFill rotWithShape="1">
          <a:blip r:embed="rId3">
            <a:alphaModFix/>
          </a:blip>
          <a:srcRect/>
          <a:stretch/>
        </p:blipFill>
        <p:spPr>
          <a:xfrm>
            <a:off x="304800" y="685800"/>
            <a:ext cx="7921625" cy="2589212"/>
          </a:xfrm>
          <a:prstGeom prst="rect">
            <a:avLst/>
          </a:prstGeom>
          <a:noFill/>
          <a:ln>
            <a:noFill/>
          </a:ln>
        </p:spPr>
      </p:pic>
      <p:pic>
        <p:nvPicPr>
          <p:cNvPr id="1246" name="Google Shape;1246;p115"/>
          <p:cNvPicPr preferRelativeResize="0"/>
          <p:nvPr/>
        </p:nvPicPr>
        <p:blipFill rotWithShape="1">
          <a:blip r:embed="rId4">
            <a:alphaModFix/>
          </a:blip>
          <a:srcRect/>
          <a:stretch/>
        </p:blipFill>
        <p:spPr>
          <a:xfrm>
            <a:off x="622300" y="3714750"/>
            <a:ext cx="6672262" cy="2532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5"/>
                                        </p:tgtEl>
                                        <p:attrNameLst>
                                          <p:attrName>style.visibility</p:attrName>
                                        </p:attrNameLst>
                                      </p:cBhvr>
                                      <p:to>
                                        <p:strVal val="visible"/>
                                      </p:to>
                                    </p:set>
                                    <p:animEffect transition="in" filter="fade">
                                      <p:cBhvr>
                                        <p:cTn id="7" dur="500"/>
                                        <p:tgtEl>
                                          <p:spTgt spid="12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6"/>
                                        </p:tgtEl>
                                        <p:attrNameLst>
                                          <p:attrName>style.visibility</p:attrName>
                                        </p:attrNameLst>
                                      </p:cBhvr>
                                      <p:to>
                                        <p:strVal val="visible"/>
                                      </p:to>
                                    </p:set>
                                    <p:animEffect transition="in" filter="fade">
                                      <p:cBhvr>
                                        <p:cTn id="12" dur="2000"/>
                                        <p:tgtEl>
                                          <p:spTgt spid="1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1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106</a:t>
            </a:fld>
            <a:endParaRPr/>
          </a:p>
        </p:txBody>
      </p:sp>
      <p:sp>
        <p:nvSpPr>
          <p:cNvPr id="1253" name="Google Shape;1253;p11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24.50  :  </a:t>
            </a:r>
            <a:r>
              <a:rPr lang="en-US" sz="2000" b="1" i="1" u="none">
                <a:solidFill>
                  <a:schemeClr val="dk1"/>
                </a:solidFill>
                <a:latin typeface="Times"/>
                <a:ea typeface="Times"/>
                <a:cs typeface="Times"/>
                <a:sym typeface="Times"/>
              </a:rPr>
              <a:t>Error control, sender site</a:t>
            </a:r>
            <a:endParaRPr/>
          </a:p>
        </p:txBody>
      </p:sp>
      <p:pic>
        <p:nvPicPr>
          <p:cNvPr id="1254" name="Google Shape;1254;p116"/>
          <p:cNvPicPr preferRelativeResize="0"/>
          <p:nvPr/>
        </p:nvPicPr>
        <p:blipFill rotWithShape="1">
          <a:blip r:embed="rId3">
            <a:alphaModFix/>
          </a:blip>
          <a:srcRect/>
          <a:stretch/>
        </p:blipFill>
        <p:spPr>
          <a:xfrm>
            <a:off x="260350" y="1295400"/>
            <a:ext cx="8350250" cy="1828800"/>
          </a:xfrm>
          <a:prstGeom prst="rect">
            <a:avLst/>
          </a:prstGeom>
          <a:noFill/>
          <a:ln>
            <a:noFill/>
          </a:ln>
        </p:spPr>
      </p:pic>
      <p:pic>
        <p:nvPicPr>
          <p:cNvPr id="1255" name="Google Shape;1255;p116"/>
          <p:cNvPicPr preferRelativeResize="0"/>
          <p:nvPr/>
        </p:nvPicPr>
        <p:blipFill rotWithShape="1">
          <a:blip r:embed="rId4">
            <a:alphaModFix/>
          </a:blip>
          <a:srcRect/>
          <a:stretch/>
        </p:blipFill>
        <p:spPr>
          <a:xfrm>
            <a:off x="1271587" y="3733800"/>
            <a:ext cx="5915025" cy="1173162"/>
          </a:xfrm>
          <a:prstGeom prst="rect">
            <a:avLst/>
          </a:prstGeom>
          <a:noFill/>
          <a:ln>
            <a:noFill/>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1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107</a:t>
            </a:fld>
            <a:endParaRPr/>
          </a:p>
        </p:txBody>
      </p:sp>
      <p:sp>
        <p:nvSpPr>
          <p:cNvPr id="1262" name="Google Shape;1262;p117"/>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24.51:  </a:t>
            </a:r>
            <a:r>
              <a:rPr lang="en-US" sz="2000" b="1" i="1" u="none">
                <a:solidFill>
                  <a:schemeClr val="dk1"/>
                </a:solidFill>
                <a:latin typeface="Times"/>
                <a:ea typeface="Times"/>
                <a:cs typeface="Times"/>
                <a:sym typeface="Times"/>
              </a:rPr>
              <a:t>New state at the sender site after receiving a SACK chunk</a:t>
            </a:r>
            <a:endParaRPr/>
          </a:p>
        </p:txBody>
      </p:sp>
      <p:pic>
        <p:nvPicPr>
          <p:cNvPr id="1263" name="Google Shape;1263;p117"/>
          <p:cNvPicPr preferRelativeResize="0"/>
          <p:nvPr/>
        </p:nvPicPr>
        <p:blipFill rotWithShape="1">
          <a:blip r:embed="rId3">
            <a:alphaModFix/>
          </a:blip>
          <a:srcRect/>
          <a:stretch/>
        </p:blipFill>
        <p:spPr>
          <a:xfrm>
            <a:off x="358775" y="1219200"/>
            <a:ext cx="8556625" cy="2157412"/>
          </a:xfrm>
          <a:prstGeom prst="rect">
            <a:avLst/>
          </a:prstGeom>
          <a:noFill/>
          <a:ln>
            <a:noFill/>
          </a:ln>
        </p:spPr>
      </p:pic>
      <p:pic>
        <p:nvPicPr>
          <p:cNvPr id="1264" name="Google Shape;1264;p117"/>
          <p:cNvPicPr preferRelativeResize="0"/>
          <p:nvPr/>
        </p:nvPicPr>
        <p:blipFill rotWithShape="1">
          <a:blip r:embed="rId4">
            <a:alphaModFix/>
          </a:blip>
          <a:srcRect/>
          <a:stretch/>
        </p:blipFill>
        <p:spPr>
          <a:xfrm>
            <a:off x="1524000" y="4267200"/>
            <a:ext cx="5861050" cy="12192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11</a:t>
            </a:fld>
            <a:endParaRPr/>
          </a:p>
        </p:txBody>
      </p:sp>
      <p:sp>
        <p:nvSpPr>
          <p:cNvPr id="209" name="Google Shape;209;p2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0" name="Google Shape;210;p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1" name="Google Shape;211;p2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2" name="Google Shape;212;p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3" name="Google Shape;213;p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4" name="Google Shape;214;p2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5" name="Google Shape;215;p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6" name="Google Shape;216;p26"/>
          <p:cNvSpPr txBox="1"/>
          <p:nvPr/>
        </p:nvSpPr>
        <p:spPr>
          <a:xfrm>
            <a:off x="1106487" y="0"/>
            <a:ext cx="4464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24.2.1  User Datagram</a:t>
            </a:r>
            <a:endParaRPr/>
          </a:p>
        </p:txBody>
      </p:sp>
      <p:sp>
        <p:nvSpPr>
          <p:cNvPr id="217" name="Google Shape;217;p26"/>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UDP packets, called user datagrams, have a fixed-size header of 8 bytes made of four fields, each of 2 bytes (16 bits). </a:t>
            </a:r>
            <a:r>
              <a:rPr lang="en-US" sz="2800" b="1" i="1" u="none" dirty="0">
                <a:solidFill>
                  <a:schemeClr val="dk1"/>
                </a:solidFill>
                <a:latin typeface="Times New Roman"/>
                <a:ea typeface="Times New Roman"/>
                <a:cs typeface="Times New Roman"/>
                <a:sym typeface="Times New Roman"/>
              </a:rPr>
              <a:t>Figure 24.2 shows the format of a user datagram. The first two fields define the source and destination port numbers. The third field defines the total length of the user datagram, header plus data. The 16 bits can define a total length of 0 to 65,535 bytes. However, the total length needs to be less because a UDP user datagram is stored in an IP datagram with the total length of 65,535 bytes. The last field can carry the optional checksum (explained later).</a:t>
            </a:r>
            <a:endParaRP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12</a:t>
            </a:fld>
            <a:endParaRPr/>
          </a:p>
        </p:txBody>
      </p:sp>
      <p:sp>
        <p:nvSpPr>
          <p:cNvPr id="224" name="Google Shape;224;p2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  </a:t>
            </a:r>
            <a:r>
              <a:rPr lang="en-US" sz="2000" b="1" i="1" u="none">
                <a:solidFill>
                  <a:schemeClr val="dk1"/>
                </a:solidFill>
                <a:latin typeface="Times"/>
                <a:ea typeface="Times"/>
                <a:cs typeface="Times"/>
                <a:sym typeface="Times"/>
              </a:rPr>
              <a:t>User datagram packet format</a:t>
            </a:r>
            <a:endParaRPr/>
          </a:p>
        </p:txBody>
      </p:sp>
      <p:pic>
        <p:nvPicPr>
          <p:cNvPr id="225" name="Google Shape;225;p27"/>
          <p:cNvPicPr preferRelativeResize="0"/>
          <p:nvPr/>
        </p:nvPicPr>
        <p:blipFill rotWithShape="1">
          <a:blip r:embed="rId3">
            <a:alphaModFix/>
          </a:blip>
          <a:srcRect/>
          <a:stretch/>
        </p:blipFill>
        <p:spPr>
          <a:xfrm>
            <a:off x="1849437" y="990600"/>
            <a:ext cx="4759325" cy="1652587"/>
          </a:xfrm>
          <a:prstGeom prst="rect">
            <a:avLst/>
          </a:prstGeom>
          <a:noFill/>
          <a:ln>
            <a:noFill/>
          </a:ln>
        </p:spPr>
      </p:pic>
      <p:pic>
        <p:nvPicPr>
          <p:cNvPr id="226" name="Google Shape;226;p27"/>
          <p:cNvPicPr preferRelativeResize="0"/>
          <p:nvPr/>
        </p:nvPicPr>
        <p:blipFill rotWithShape="1">
          <a:blip r:embed="rId4">
            <a:alphaModFix/>
          </a:blip>
          <a:srcRect/>
          <a:stretch/>
        </p:blipFill>
        <p:spPr>
          <a:xfrm>
            <a:off x="914400" y="3505200"/>
            <a:ext cx="6872287" cy="15382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
                                        </p:tgtEl>
                                        <p:attrNameLst>
                                          <p:attrName>style.visibility</p:attrName>
                                        </p:attrNameLst>
                                      </p:cBhvr>
                                      <p:to>
                                        <p:strVal val="visible"/>
                                      </p:to>
                                    </p:set>
                                    <p:animEffect transition="in" filter="fade">
                                      <p:cBhvr>
                                        <p:cTn id="12"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p:nvPr/>
        </p:nvSpPr>
        <p:spPr>
          <a:xfrm>
            <a:off x="76200" y="609600"/>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following is the contents of a UDP header in hexadecimal format.</a:t>
            </a:r>
            <a:endParaRPr/>
          </a:p>
        </p:txBody>
      </p:sp>
      <p:grpSp>
        <p:nvGrpSpPr>
          <p:cNvPr id="233" name="Google Shape;233;p28"/>
          <p:cNvGrpSpPr/>
          <p:nvPr/>
        </p:nvGrpSpPr>
        <p:grpSpPr>
          <a:xfrm>
            <a:off x="0" y="0"/>
            <a:ext cx="9144000" cy="609600"/>
            <a:chOff x="0" y="2448"/>
            <a:chExt cx="5760" cy="384"/>
          </a:xfrm>
        </p:grpSpPr>
        <p:sp>
          <p:nvSpPr>
            <p:cNvPr id="234" name="Google Shape;234;p2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5" name="Google Shape;235;p2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24.1</a:t>
              </a:r>
              <a:endParaRPr/>
            </a:p>
          </p:txBody>
        </p:sp>
      </p:grpSp>
      <p:sp>
        <p:nvSpPr>
          <p:cNvPr id="236" name="Google Shape;236;p28"/>
          <p:cNvSpPr txBox="1"/>
          <p:nvPr/>
        </p:nvSpPr>
        <p:spPr>
          <a:xfrm>
            <a:off x="152400" y="2895600"/>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a. </a:t>
            </a:r>
            <a:r>
              <a:rPr lang="en-US" sz="2800" b="0" i="0" u="none">
                <a:solidFill>
                  <a:schemeClr val="dk1"/>
                </a:solidFill>
                <a:latin typeface="Times New Roman"/>
                <a:ea typeface="Times New Roman"/>
                <a:cs typeface="Times New Roman"/>
                <a:sym typeface="Times New Roman"/>
              </a:rPr>
              <a:t>What is the source port number?</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b. </a:t>
            </a:r>
            <a:r>
              <a:rPr lang="en-US" sz="2800" b="0" i="0" u="none">
                <a:solidFill>
                  <a:schemeClr val="dk1"/>
                </a:solidFill>
                <a:latin typeface="Times New Roman"/>
                <a:ea typeface="Times New Roman"/>
                <a:cs typeface="Times New Roman"/>
                <a:sym typeface="Times New Roman"/>
              </a:rPr>
              <a:t>What is the destination port number?</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 c.  </a:t>
            </a:r>
            <a:r>
              <a:rPr lang="en-US" sz="2800" b="0" i="0" u="none">
                <a:solidFill>
                  <a:schemeClr val="dk1"/>
                </a:solidFill>
                <a:latin typeface="Times New Roman"/>
                <a:ea typeface="Times New Roman"/>
                <a:cs typeface="Times New Roman"/>
                <a:sym typeface="Times New Roman"/>
              </a:rPr>
              <a:t>What is the total length of the user datagram?</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 d. </a:t>
            </a:r>
            <a:r>
              <a:rPr lang="en-US" sz="2800" b="0" i="0" u="none">
                <a:solidFill>
                  <a:schemeClr val="dk1"/>
                </a:solidFill>
                <a:latin typeface="Times New Roman"/>
                <a:ea typeface="Times New Roman"/>
                <a:cs typeface="Times New Roman"/>
                <a:sym typeface="Times New Roman"/>
              </a:rPr>
              <a:t>What is the length of the data?</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e. </a:t>
            </a:r>
            <a:r>
              <a:rPr lang="en-US" sz="2800" b="0" i="0" u="none">
                <a:solidFill>
                  <a:schemeClr val="dk1"/>
                </a:solidFill>
                <a:latin typeface="Times New Roman"/>
                <a:ea typeface="Times New Roman"/>
                <a:cs typeface="Times New Roman"/>
                <a:sym typeface="Times New Roman"/>
              </a:rPr>
              <a:t>Is the packet directed from a client to a server or vice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versa?</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f. </a:t>
            </a:r>
            <a:r>
              <a:rPr lang="en-US" sz="2800" b="0" i="0" u="none">
                <a:solidFill>
                  <a:schemeClr val="dk1"/>
                </a:solidFill>
                <a:latin typeface="Times New Roman"/>
                <a:ea typeface="Times New Roman"/>
                <a:cs typeface="Times New Roman"/>
                <a:sym typeface="Times New Roman"/>
              </a:rPr>
              <a:t>What is the client process?</a:t>
            </a:r>
            <a:endParaRPr/>
          </a:p>
        </p:txBody>
      </p:sp>
      <p:grpSp>
        <p:nvGrpSpPr>
          <p:cNvPr id="237" name="Google Shape;237;p28"/>
          <p:cNvGrpSpPr/>
          <p:nvPr/>
        </p:nvGrpSpPr>
        <p:grpSpPr>
          <a:xfrm>
            <a:off x="1676400" y="1828800"/>
            <a:ext cx="6096000" cy="730250"/>
            <a:chOff x="1676400" y="1828800"/>
            <a:chExt cx="6095239" cy="729815"/>
          </a:xfrm>
        </p:grpSpPr>
        <p:pic>
          <p:nvPicPr>
            <p:cNvPr id="238" name="Google Shape;238;p28"/>
            <p:cNvPicPr preferRelativeResize="0"/>
            <p:nvPr/>
          </p:nvPicPr>
          <p:blipFill rotWithShape="1">
            <a:blip r:embed="rId3">
              <a:alphaModFix/>
            </a:blip>
            <a:srcRect/>
            <a:stretch/>
          </p:blipFill>
          <p:spPr>
            <a:xfrm>
              <a:off x="1676400" y="1828800"/>
              <a:ext cx="6095239" cy="729815"/>
            </a:xfrm>
            <a:prstGeom prst="rect">
              <a:avLst/>
            </a:prstGeom>
            <a:noFill/>
            <a:ln>
              <a:noFill/>
            </a:ln>
          </p:spPr>
        </p:pic>
        <p:sp>
          <p:nvSpPr>
            <p:cNvPr id="239" name="Google Shape;239;p28"/>
            <p:cNvSpPr txBox="1"/>
            <p:nvPr/>
          </p:nvSpPr>
          <p:spPr>
            <a:xfrm>
              <a:off x="1676400" y="1939977"/>
              <a:ext cx="6035040" cy="54864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240" name="Google Shape;240;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animEffect transition="in" filter="fade">
                                      <p:cBhvr>
                                        <p:cTn id="7" dur="500"/>
                                        <p:tgtEl>
                                          <p:spTgt spid="2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
                                            <p:txEl>
                                              <p:pRg st="1" end="1"/>
                                            </p:txEl>
                                          </p:spTgt>
                                        </p:tgtEl>
                                        <p:attrNameLst>
                                          <p:attrName>style.visibility</p:attrName>
                                        </p:attrNameLst>
                                      </p:cBhvr>
                                      <p:to>
                                        <p:strVal val="visible"/>
                                      </p:to>
                                    </p:set>
                                    <p:animEffect transition="in" filter="fade">
                                      <p:cBhvr>
                                        <p:cTn id="12" dur="500"/>
                                        <p:tgtEl>
                                          <p:spTgt spid="2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xEl>
                                              <p:pRg st="2" end="2"/>
                                            </p:txEl>
                                          </p:spTgt>
                                        </p:tgtEl>
                                        <p:attrNameLst>
                                          <p:attrName>style.visibility</p:attrName>
                                        </p:attrNameLst>
                                      </p:cBhvr>
                                      <p:to>
                                        <p:strVal val="visible"/>
                                      </p:to>
                                    </p:set>
                                    <p:animEffect transition="in" filter="fade">
                                      <p:cBhvr>
                                        <p:cTn id="17" dur="500"/>
                                        <p:tgtEl>
                                          <p:spTgt spid="2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6">
                                            <p:txEl>
                                              <p:pRg st="3" end="3"/>
                                            </p:txEl>
                                          </p:spTgt>
                                        </p:tgtEl>
                                        <p:attrNameLst>
                                          <p:attrName>style.visibility</p:attrName>
                                        </p:attrNameLst>
                                      </p:cBhvr>
                                      <p:to>
                                        <p:strVal val="visible"/>
                                      </p:to>
                                    </p:set>
                                    <p:animEffect transition="in" filter="fade">
                                      <p:cBhvr>
                                        <p:cTn id="22" dur="500"/>
                                        <p:tgtEl>
                                          <p:spTgt spid="2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6">
                                            <p:txEl>
                                              <p:pRg st="4" end="4"/>
                                            </p:txEl>
                                          </p:spTgt>
                                        </p:tgtEl>
                                        <p:attrNameLst>
                                          <p:attrName>style.visibility</p:attrName>
                                        </p:attrNameLst>
                                      </p:cBhvr>
                                      <p:to>
                                        <p:strVal val="visible"/>
                                      </p:to>
                                    </p:set>
                                    <p:animEffect transition="in" filter="fade">
                                      <p:cBhvr>
                                        <p:cTn id="27" dur="500"/>
                                        <p:tgtEl>
                                          <p:spTgt spid="2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6">
                                            <p:txEl>
                                              <p:pRg st="5" end="5"/>
                                            </p:txEl>
                                          </p:spTgt>
                                        </p:tgtEl>
                                        <p:attrNameLst>
                                          <p:attrName>style.visibility</p:attrName>
                                        </p:attrNameLst>
                                      </p:cBhvr>
                                      <p:to>
                                        <p:strVal val="visible"/>
                                      </p:to>
                                    </p:set>
                                    <p:animEffect transition="in" filter="fade">
                                      <p:cBhvr>
                                        <p:cTn id="32" dur="500"/>
                                        <p:tgtEl>
                                          <p:spTgt spid="2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p:nvPr/>
        </p:nvSpPr>
        <p:spPr>
          <a:xfrm>
            <a:off x="76200" y="609600"/>
            <a:ext cx="8839200" cy="5216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   a.  </a:t>
            </a:r>
            <a:r>
              <a:rPr lang="en-US" sz="2800" b="0" i="0" u="none">
                <a:solidFill>
                  <a:schemeClr val="dk1"/>
                </a:solidFill>
                <a:latin typeface="Times New Roman"/>
                <a:ea typeface="Times New Roman"/>
                <a:cs typeface="Times New Roman"/>
                <a:sym typeface="Times New Roman"/>
              </a:rPr>
              <a:t>The source port number is the first four hexadecimal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digits (CB84)</a:t>
            </a:r>
            <a:r>
              <a:rPr lang="en-US" sz="2800" b="0" i="0" u="none" baseline="-25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  or 52100</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b. </a:t>
            </a:r>
            <a:r>
              <a:rPr lang="en-US" sz="2800" b="0" i="0" u="none">
                <a:solidFill>
                  <a:schemeClr val="dk1"/>
                </a:solidFill>
                <a:latin typeface="Times New Roman"/>
                <a:ea typeface="Times New Roman"/>
                <a:cs typeface="Times New Roman"/>
                <a:sym typeface="Times New Roman"/>
              </a:rPr>
              <a:t>The destination port number is the second four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hexadecimal digits (000D)</a:t>
            </a:r>
            <a:r>
              <a:rPr lang="en-US" sz="2800" b="0" i="0" u="none" baseline="-25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  or 13.</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c.  </a:t>
            </a:r>
            <a:r>
              <a:rPr lang="en-US" sz="2800" b="0" i="0" u="none">
                <a:solidFill>
                  <a:schemeClr val="dk1"/>
                </a:solidFill>
                <a:latin typeface="Times New Roman"/>
                <a:ea typeface="Times New Roman"/>
                <a:cs typeface="Times New Roman"/>
                <a:sym typeface="Times New Roman"/>
              </a:rPr>
              <a:t>The third four hexadecimal digits (001C)</a:t>
            </a:r>
            <a:r>
              <a:rPr lang="en-US" sz="2800" b="0" i="0" u="none" baseline="-25000">
                <a:solidFill>
                  <a:schemeClr val="dk1"/>
                </a:solidFill>
                <a:latin typeface="Times New Roman"/>
                <a:ea typeface="Times New Roman"/>
                <a:cs typeface="Times New Roman"/>
                <a:sym typeface="Times New Roman"/>
              </a:rPr>
              <a:t>16</a:t>
            </a:r>
            <a:r>
              <a:rPr lang="en-US" sz="2800" b="0" i="0" u="none">
                <a:solidFill>
                  <a:schemeClr val="dk1"/>
                </a:solidFill>
                <a:latin typeface="Times New Roman"/>
                <a:ea typeface="Times New Roman"/>
                <a:cs typeface="Times New Roman"/>
                <a:sym typeface="Times New Roman"/>
              </a:rPr>
              <a:t> define the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length of the whole UDP packet as 28 bytes.</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d.  </a:t>
            </a:r>
            <a:r>
              <a:rPr lang="en-US" sz="2800" b="0" i="0" u="none">
                <a:solidFill>
                  <a:schemeClr val="dk1"/>
                </a:solidFill>
                <a:latin typeface="Times New Roman"/>
                <a:ea typeface="Times New Roman"/>
                <a:cs typeface="Times New Roman"/>
                <a:sym typeface="Times New Roman"/>
              </a:rPr>
              <a:t>The length of the data is the length of the whole packet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minus the length of the header, or 28 − 8 = 20 bytes.</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e.  </a:t>
            </a:r>
            <a:r>
              <a:rPr lang="en-US" sz="2800" b="0" i="0" u="none">
                <a:solidFill>
                  <a:schemeClr val="dk1"/>
                </a:solidFill>
                <a:latin typeface="Times New Roman"/>
                <a:ea typeface="Times New Roman"/>
                <a:cs typeface="Times New Roman"/>
                <a:sym typeface="Times New Roman"/>
              </a:rPr>
              <a:t>Since the destination port number is 13 (well-known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port), the packet is from the client to the server.</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 f.  </a:t>
            </a:r>
            <a:r>
              <a:rPr lang="en-US" sz="2800" b="0" i="0" u="none">
                <a:solidFill>
                  <a:schemeClr val="dk1"/>
                </a:solidFill>
                <a:latin typeface="Times New Roman"/>
                <a:ea typeface="Times New Roman"/>
                <a:cs typeface="Times New Roman"/>
                <a:sym typeface="Times New Roman"/>
              </a:rPr>
              <a:t>The client process is the Daytime (see Table 3.1).</a:t>
            </a:r>
            <a:endParaRPr/>
          </a:p>
        </p:txBody>
      </p:sp>
      <p:grpSp>
        <p:nvGrpSpPr>
          <p:cNvPr id="247" name="Google Shape;247;p29"/>
          <p:cNvGrpSpPr/>
          <p:nvPr/>
        </p:nvGrpSpPr>
        <p:grpSpPr>
          <a:xfrm>
            <a:off x="0" y="0"/>
            <a:ext cx="9144000" cy="609600"/>
            <a:chOff x="0" y="2448"/>
            <a:chExt cx="5760" cy="384"/>
          </a:xfrm>
        </p:grpSpPr>
        <p:sp>
          <p:nvSpPr>
            <p:cNvPr id="248" name="Google Shape;248;p2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9" name="Google Shape;249;p29"/>
            <p:cNvSpPr txBox="1"/>
            <p:nvPr/>
          </p:nvSpPr>
          <p:spPr>
            <a:xfrm>
              <a:off x="0" y="2448"/>
              <a:ext cx="3454"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24.1 (continued)</a:t>
              </a:r>
              <a:endParaRPr/>
            </a:p>
          </p:txBody>
        </p:sp>
      </p:grpSp>
      <p:sp>
        <p:nvSpPr>
          <p:cNvPr id="250" name="Google Shape;250;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15</a:t>
            </a:fld>
            <a:endParaRPr/>
          </a:p>
        </p:txBody>
      </p:sp>
      <p:sp>
        <p:nvSpPr>
          <p:cNvPr id="257" name="Google Shape;257;p3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8" name="Google Shape;258;p3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9" name="Google Shape;259;p3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0" name="Google Shape;260;p3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1" name="Google Shape;261;p3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2" name="Google Shape;262;p3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3" name="Google Shape;263;p3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4" name="Google Shape;264;p30"/>
          <p:cNvSpPr txBox="1"/>
          <p:nvPr/>
        </p:nvSpPr>
        <p:spPr>
          <a:xfrm>
            <a:off x="1106487" y="0"/>
            <a:ext cx="4159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24.2.2  UDP Services</a:t>
            </a:r>
            <a:endParaRPr/>
          </a:p>
        </p:txBody>
      </p:sp>
      <p:sp>
        <p:nvSpPr>
          <p:cNvPr id="265" name="Google Shape;265;p30"/>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Earlier we discussed the general services provided by a transport-layer protocol. In this section, we discuss what portions of those general services are provided by UDP.</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16</a:t>
            </a:fld>
            <a:endParaRPr/>
          </a:p>
        </p:txBody>
      </p:sp>
      <p:sp>
        <p:nvSpPr>
          <p:cNvPr id="272" name="Google Shape;272;p3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 </a:t>
            </a:r>
            <a:r>
              <a:rPr lang="en-US" sz="2000" b="1" i="1" u="none">
                <a:solidFill>
                  <a:schemeClr val="dk1"/>
                </a:solidFill>
                <a:latin typeface="Times"/>
                <a:ea typeface="Times"/>
                <a:cs typeface="Times"/>
                <a:sym typeface="Times"/>
              </a:rPr>
              <a:t>Pseudoheader  for checksum calculation</a:t>
            </a:r>
            <a:endParaRPr/>
          </a:p>
        </p:txBody>
      </p:sp>
      <p:pic>
        <p:nvPicPr>
          <p:cNvPr id="273" name="Google Shape;273;p31"/>
          <p:cNvPicPr preferRelativeResize="0"/>
          <p:nvPr/>
        </p:nvPicPr>
        <p:blipFill rotWithShape="1">
          <a:blip r:embed="rId3">
            <a:alphaModFix/>
          </a:blip>
          <a:srcRect/>
          <a:stretch/>
        </p:blipFill>
        <p:spPr>
          <a:xfrm>
            <a:off x="407987" y="1560512"/>
            <a:ext cx="7974012" cy="4262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7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2"/>
          <p:cNvSpPr txBox="1"/>
          <p:nvPr/>
        </p:nvSpPr>
        <p:spPr>
          <a:xfrm>
            <a:off x="76200" y="609600"/>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What value is sent for the checksum in one of the following hypothetical situations?</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endParaRPr/>
          </a:p>
          <a:p>
            <a:pPr marL="0" marR="0" lvl="0" indent="0" algn="just" rtl="0">
              <a:lnSpc>
                <a:spcPct val="100000"/>
              </a:lnSpc>
              <a:spcBef>
                <a:spcPts val="0"/>
              </a:spcBef>
              <a:spcAft>
                <a:spcPts val="0"/>
              </a:spcAft>
              <a:buClr>
                <a:srgbClr val="FF0000"/>
              </a:buClr>
              <a:buSzPts val="2800"/>
              <a:buFont typeface="Times New Roman"/>
              <a:buNone/>
            </a:pPr>
            <a:r>
              <a:rPr lang="en-US" sz="2800" b="0" i="0" u="none">
                <a:solidFill>
                  <a:srgbClr val="FF0000"/>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 a. </a:t>
            </a:r>
            <a:r>
              <a:rPr lang="en-US" sz="2800" b="0" i="0" u="none">
                <a:solidFill>
                  <a:schemeClr val="dk1"/>
                </a:solidFill>
                <a:latin typeface="Times New Roman"/>
                <a:ea typeface="Times New Roman"/>
                <a:cs typeface="Times New Roman"/>
                <a:sym typeface="Times New Roman"/>
              </a:rPr>
              <a:t>The sender decides not to include the checksum.</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 b. </a:t>
            </a:r>
            <a:r>
              <a:rPr lang="en-US" sz="2800" b="0" i="0" u="none">
                <a:solidFill>
                  <a:schemeClr val="dk1"/>
                </a:solidFill>
                <a:latin typeface="Times New Roman"/>
                <a:ea typeface="Times New Roman"/>
                <a:cs typeface="Times New Roman"/>
                <a:sym typeface="Times New Roman"/>
              </a:rPr>
              <a:t>The sender decides to include the checksum, but the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value of the sum is all 1s.</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 c. </a:t>
            </a:r>
            <a:r>
              <a:rPr lang="en-US" sz="2800" b="0" i="0" u="none">
                <a:solidFill>
                  <a:schemeClr val="dk1"/>
                </a:solidFill>
                <a:latin typeface="Times New Roman"/>
                <a:ea typeface="Times New Roman"/>
                <a:cs typeface="Times New Roman"/>
                <a:sym typeface="Times New Roman"/>
              </a:rPr>
              <a:t>The sender decides to include the checksum, but the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value of the sum is all 0s.</a:t>
            </a:r>
            <a:endParaRPr/>
          </a:p>
        </p:txBody>
      </p:sp>
      <p:grpSp>
        <p:nvGrpSpPr>
          <p:cNvPr id="280" name="Google Shape;280;p32"/>
          <p:cNvGrpSpPr/>
          <p:nvPr/>
        </p:nvGrpSpPr>
        <p:grpSpPr>
          <a:xfrm>
            <a:off x="0" y="0"/>
            <a:ext cx="9144000" cy="609600"/>
            <a:chOff x="0" y="2448"/>
            <a:chExt cx="5760" cy="384"/>
          </a:xfrm>
        </p:grpSpPr>
        <p:sp>
          <p:nvSpPr>
            <p:cNvPr id="281" name="Google Shape;281;p3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82" name="Google Shape;282;p32"/>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24.2</a:t>
              </a:r>
              <a:endParaRPr/>
            </a:p>
          </p:txBody>
        </p:sp>
      </p:grpSp>
      <p:sp>
        <p:nvSpPr>
          <p:cNvPr id="283" name="Google Shape;283;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sp>
        <p:nvSpPr>
          <p:cNvPr id="289" name="Google Shape;289;p33"/>
          <p:cNvSpPr txBox="1"/>
          <p:nvPr/>
        </p:nvSpPr>
        <p:spPr>
          <a:xfrm>
            <a:off x="76200" y="609600"/>
            <a:ext cx="8839200" cy="5216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 a. </a:t>
            </a:r>
            <a:r>
              <a:rPr lang="en-US" sz="2800" b="0" i="0" u="none">
                <a:solidFill>
                  <a:schemeClr val="dk1"/>
                </a:solidFill>
                <a:latin typeface="Times New Roman"/>
                <a:ea typeface="Times New Roman"/>
                <a:cs typeface="Times New Roman"/>
                <a:sym typeface="Times New Roman"/>
              </a:rPr>
              <a:t>The value sent for the checksum field is all 0s to show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that the checksum is not calculated.</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b. </a:t>
            </a:r>
            <a:r>
              <a:rPr lang="en-US" sz="2800" b="0" i="0" u="none">
                <a:solidFill>
                  <a:schemeClr val="dk1"/>
                </a:solidFill>
                <a:latin typeface="Times New Roman"/>
                <a:ea typeface="Times New Roman"/>
                <a:cs typeface="Times New Roman"/>
                <a:sym typeface="Times New Roman"/>
              </a:rPr>
              <a:t>When the sender complements the sum, the result is all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0s; the sender complements the result again before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sending. The value sent for the checksum is all 1s. The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second complement operation is needed to avoid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confusion with the case in part a.</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c. </a:t>
            </a:r>
            <a:r>
              <a:rPr lang="en-US" sz="2800" b="0" i="0" u="none">
                <a:solidFill>
                  <a:schemeClr val="dk1"/>
                </a:solidFill>
                <a:latin typeface="Times New Roman"/>
                <a:ea typeface="Times New Roman"/>
                <a:cs typeface="Times New Roman"/>
                <a:sym typeface="Times New Roman"/>
              </a:rPr>
              <a:t>This situation never happens because it implies that the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value of every term included in the calculation of the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sum is all 0s, which is impossible; some fields in the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pseudoheader have nonzero values.</a:t>
            </a:r>
            <a:endParaRPr/>
          </a:p>
        </p:txBody>
      </p:sp>
      <p:grpSp>
        <p:nvGrpSpPr>
          <p:cNvPr id="290" name="Google Shape;290;p33"/>
          <p:cNvGrpSpPr/>
          <p:nvPr/>
        </p:nvGrpSpPr>
        <p:grpSpPr>
          <a:xfrm>
            <a:off x="0" y="0"/>
            <a:ext cx="9144000" cy="609600"/>
            <a:chOff x="0" y="2448"/>
            <a:chExt cx="5760" cy="384"/>
          </a:xfrm>
        </p:grpSpPr>
        <p:sp>
          <p:nvSpPr>
            <p:cNvPr id="291" name="Google Shape;291;p3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92" name="Google Shape;292;p33"/>
            <p:cNvSpPr txBox="1"/>
            <p:nvPr/>
          </p:nvSpPr>
          <p:spPr>
            <a:xfrm>
              <a:off x="0" y="2448"/>
              <a:ext cx="3454"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24.2 (continued)</a:t>
              </a:r>
              <a:endParaRPr/>
            </a:p>
          </p:txBody>
        </p:sp>
      </p:grpSp>
      <p:sp>
        <p:nvSpPr>
          <p:cNvPr id="293" name="Google Shape;293;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18</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19</a:t>
            </a:fld>
            <a:endParaRPr/>
          </a:p>
        </p:txBody>
      </p:sp>
      <p:sp>
        <p:nvSpPr>
          <p:cNvPr id="300" name="Google Shape;300;p3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1" name="Google Shape;301;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2" name="Google Shape;302;p3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3" name="Google Shape;303;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4" name="Google Shape;304;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5" name="Google Shape;305;p3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6" name="Google Shape;306;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7" name="Google Shape;307;p34"/>
          <p:cNvSpPr txBox="1"/>
          <p:nvPr/>
        </p:nvSpPr>
        <p:spPr>
          <a:xfrm>
            <a:off x="1106487" y="0"/>
            <a:ext cx="4972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24.2.3  UDP Applications</a:t>
            </a:r>
            <a:endParaRPr/>
          </a:p>
        </p:txBody>
      </p:sp>
      <p:sp>
        <p:nvSpPr>
          <p:cNvPr id="308" name="Google Shape;308;p34"/>
          <p:cNvSpPr txBox="1"/>
          <p:nvPr/>
        </p:nvSpPr>
        <p:spPr>
          <a:xfrm>
            <a:off x="381000" y="1066800"/>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Although UDP meets almost none of the criteria we mentioned earlier for a reliable transport-layer protocol, UDP is preferable for some applications</a:t>
            </a:r>
            <a:r>
              <a:rPr lang="en-US" sz="2800" b="1" i="1" u="none" dirty="0">
                <a:solidFill>
                  <a:schemeClr val="dk1"/>
                </a:solidFill>
                <a:latin typeface="Times New Roman"/>
                <a:ea typeface="Times New Roman"/>
                <a:cs typeface="Times New Roman"/>
                <a:sym typeface="Times New Roman"/>
              </a:rPr>
              <a:t>. The reason is that some services may have some side effects that are either unacceptable or not preferable. An application designer sometimes needs to compromise to get the optimum. For example, in our daily life, we all know that a one-day delivery of a package by a carrier is more expensive than a three-day delivery. Although high speed and low cost are both desirable features in delivery of a parcel, they are in conflict with each other. </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3: Outline</a:t>
            </a:r>
            <a:endParaRPr/>
          </a:p>
        </p:txBody>
      </p:sp>
      <p:sp>
        <p:nvSpPr>
          <p:cNvPr id="103" name="Google Shape;103;p17"/>
          <p:cNvSpPr txBox="1"/>
          <p:nvPr/>
        </p:nvSpPr>
        <p:spPr>
          <a:xfrm>
            <a:off x="152400" y="1447800"/>
            <a:ext cx="8991600" cy="47244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dirty="0">
                <a:solidFill>
                  <a:srgbClr val="FF0000"/>
                </a:solidFill>
                <a:latin typeface="Times"/>
                <a:ea typeface="Times"/>
                <a:cs typeface="Times"/>
                <a:sym typeface="Times"/>
              </a:rPr>
              <a:t> 24.1  </a:t>
            </a:r>
            <a:r>
              <a:rPr lang="en-US" sz="3200" b="1" i="1" u="none" dirty="0">
                <a:solidFill>
                  <a:srgbClr val="3366FF"/>
                </a:solidFill>
                <a:latin typeface="Times"/>
                <a:ea typeface="Times"/>
                <a:cs typeface="Times"/>
                <a:sym typeface="Times"/>
              </a:rPr>
              <a:t>INTRODUCTION</a:t>
            </a:r>
            <a:endParaRPr dirty="0"/>
          </a:p>
          <a:p>
            <a:pPr marL="0" marR="0" lvl="0" indent="0" algn="l" rtl="0">
              <a:lnSpc>
                <a:spcPct val="200000"/>
              </a:lnSpc>
              <a:spcBef>
                <a:spcPts val="0"/>
              </a:spcBef>
              <a:spcAft>
                <a:spcPts val="0"/>
              </a:spcAft>
              <a:buClr>
                <a:srgbClr val="FF0000"/>
              </a:buClr>
              <a:buSzPts val="3200"/>
              <a:buFont typeface="Times"/>
              <a:buNone/>
            </a:pPr>
            <a:r>
              <a:rPr lang="en-US" sz="3200" b="1" i="1" u="none" dirty="0">
                <a:solidFill>
                  <a:srgbClr val="FF0000"/>
                </a:solidFill>
                <a:latin typeface="Times"/>
                <a:ea typeface="Times"/>
                <a:cs typeface="Times"/>
                <a:sym typeface="Times"/>
              </a:rPr>
              <a:t> 24.2  </a:t>
            </a:r>
            <a:r>
              <a:rPr lang="en-US" sz="3200" b="1" i="1" u="none" dirty="0" smtClean="0">
                <a:solidFill>
                  <a:srgbClr val="3366FF"/>
                </a:solidFill>
                <a:latin typeface="Times"/>
                <a:ea typeface="Times"/>
                <a:cs typeface="Times"/>
                <a:sym typeface="Times"/>
              </a:rPr>
              <a:t>UDP (Connectionless /unreliable)</a:t>
            </a:r>
            <a:endParaRPr dirty="0"/>
          </a:p>
          <a:p>
            <a:pPr marL="0" marR="0" lvl="0" indent="0" algn="l" rtl="0">
              <a:lnSpc>
                <a:spcPct val="200000"/>
              </a:lnSpc>
              <a:spcBef>
                <a:spcPts val="0"/>
              </a:spcBef>
              <a:spcAft>
                <a:spcPts val="0"/>
              </a:spcAft>
              <a:buClr>
                <a:srgbClr val="FF0000"/>
              </a:buClr>
              <a:buSzPts val="3200"/>
              <a:buFont typeface="Times"/>
              <a:buNone/>
            </a:pPr>
            <a:r>
              <a:rPr lang="en-US" sz="3200" b="1" i="1" u="none" dirty="0">
                <a:solidFill>
                  <a:srgbClr val="FF0000"/>
                </a:solidFill>
                <a:latin typeface="Times"/>
                <a:ea typeface="Times"/>
                <a:cs typeface="Times"/>
                <a:sym typeface="Times"/>
              </a:rPr>
              <a:t> 24.3  </a:t>
            </a:r>
            <a:r>
              <a:rPr lang="en-US" sz="3200" b="1" i="1" u="none" dirty="0" smtClean="0">
                <a:solidFill>
                  <a:srgbClr val="3366FF"/>
                </a:solidFill>
                <a:latin typeface="Times"/>
                <a:ea typeface="Times"/>
                <a:cs typeface="Times"/>
                <a:sym typeface="Times"/>
              </a:rPr>
              <a:t>TCP(Connection oriented/reliable)</a:t>
            </a:r>
            <a:endParaRPr dirty="0"/>
          </a:p>
          <a:p>
            <a:pPr marL="0" marR="0" lvl="0" indent="0" algn="l" rtl="0">
              <a:lnSpc>
                <a:spcPct val="200000"/>
              </a:lnSpc>
              <a:spcBef>
                <a:spcPts val="0"/>
              </a:spcBef>
              <a:spcAft>
                <a:spcPts val="0"/>
              </a:spcAft>
              <a:buClr>
                <a:srgbClr val="FF0000"/>
              </a:buClr>
              <a:buSzPts val="3200"/>
              <a:buFont typeface="Times"/>
              <a:buNone/>
            </a:pPr>
            <a:r>
              <a:rPr lang="en-US" sz="3200" b="1" i="1" u="none" dirty="0">
                <a:solidFill>
                  <a:srgbClr val="FF0000"/>
                </a:solidFill>
                <a:latin typeface="Times"/>
                <a:ea typeface="Times"/>
                <a:cs typeface="Times"/>
                <a:sym typeface="Times"/>
              </a:rPr>
              <a:t> 24.4  </a:t>
            </a:r>
            <a:r>
              <a:rPr lang="en-US" sz="3200" b="1" i="1" u="none" dirty="0">
                <a:solidFill>
                  <a:srgbClr val="3366FF"/>
                </a:solidFill>
                <a:latin typeface="Times"/>
                <a:ea typeface="Times"/>
                <a:cs typeface="Times"/>
                <a:sym typeface="Times"/>
              </a:rPr>
              <a:t>SCTP</a:t>
            </a:r>
            <a:endParaRPr sz="2400" b="1" i="1" u="none" dirty="0">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dirty="0">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dirty="0">
                <a:solidFill>
                  <a:srgbClr val="FF0000"/>
                </a:solidFill>
                <a:latin typeface="Palatino"/>
                <a:ea typeface="Palatino"/>
                <a:cs typeface="Palatino"/>
                <a:sym typeface="Palatino"/>
              </a:rPr>
              <a:t/>
            </a:r>
            <a:br>
              <a:rPr lang="en-US" sz="2400" b="1" i="0" u="none" dirty="0">
                <a:solidFill>
                  <a:srgbClr val="FF0000"/>
                </a:solidFill>
                <a:latin typeface="Palatino"/>
                <a:ea typeface="Palatino"/>
                <a:cs typeface="Palatino"/>
                <a:sym typeface="Palatino"/>
              </a:rPr>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30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xEl>
                                              <p:pRg st="1" end="1"/>
                                            </p:txEl>
                                          </p:spTgt>
                                        </p:tgtEl>
                                        <p:attrNameLst>
                                          <p:attrName>style.visibility</p:attrName>
                                        </p:attrNameLst>
                                      </p:cBhvr>
                                      <p:to>
                                        <p:strVal val="visible"/>
                                      </p:to>
                                    </p:set>
                                    <p:animEffect transition="in" filter="fade">
                                      <p:cBhvr>
                                        <p:cTn id="12" dur="3000"/>
                                        <p:tgtEl>
                                          <p:spTgt spid="1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xEl>
                                              <p:pRg st="2" end="2"/>
                                            </p:txEl>
                                          </p:spTgt>
                                        </p:tgtEl>
                                        <p:attrNameLst>
                                          <p:attrName>style.visibility</p:attrName>
                                        </p:attrNameLst>
                                      </p:cBhvr>
                                      <p:to>
                                        <p:strVal val="visible"/>
                                      </p:to>
                                    </p:set>
                                    <p:animEffect transition="in" filter="fade">
                                      <p:cBhvr>
                                        <p:cTn id="17" dur="3000"/>
                                        <p:tgtEl>
                                          <p:spTgt spid="1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
                                            <p:txEl>
                                              <p:pRg st="3" end="3"/>
                                            </p:txEl>
                                          </p:spTgt>
                                        </p:tgtEl>
                                        <p:attrNameLst>
                                          <p:attrName>style.visibility</p:attrName>
                                        </p:attrNameLst>
                                      </p:cBhvr>
                                      <p:to>
                                        <p:strVal val="visible"/>
                                      </p:to>
                                    </p:set>
                                    <p:animEffect transition="in" filter="fade">
                                      <p:cBhvr>
                                        <p:cTn id="22" dur="3000"/>
                                        <p:tgtEl>
                                          <p:spTgt spid="1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
                                            <p:txEl>
                                              <p:pRg st="5" end="5"/>
                                            </p:txEl>
                                          </p:spTgt>
                                        </p:tgtEl>
                                        <p:attrNameLst>
                                          <p:attrName>style.visibility</p:attrName>
                                        </p:attrNameLst>
                                      </p:cBhvr>
                                      <p:to>
                                        <p:strVal val="visible"/>
                                      </p:to>
                                    </p:set>
                                    <p:animEffect transition="in" filter="fade">
                                      <p:cBhvr>
                                        <p:cTn id="27" dur="3000"/>
                                        <p:tgtEl>
                                          <p:spTgt spid="1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5"/>
          <p:cNvSpPr txBox="1"/>
          <p:nvPr/>
        </p:nvSpPr>
        <p:spPr>
          <a:xfrm>
            <a:off x="76200" y="609600"/>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client-server application such as DNS (see Chapter 26) uses the services of UDP because a client needs to send a short request to a server and to receive a quick response from it. The request and response can each fit in one user datagram. Since only one message is exchanged in each direction, the connectionless feature is not an issue; the client or server does not worry that messages are delivered out of order.</a:t>
            </a:r>
            <a:endParaRPr/>
          </a:p>
        </p:txBody>
      </p:sp>
      <p:grpSp>
        <p:nvGrpSpPr>
          <p:cNvPr id="315" name="Google Shape;315;p35"/>
          <p:cNvGrpSpPr/>
          <p:nvPr/>
        </p:nvGrpSpPr>
        <p:grpSpPr>
          <a:xfrm>
            <a:off x="0" y="0"/>
            <a:ext cx="9144000" cy="609600"/>
            <a:chOff x="0" y="2448"/>
            <a:chExt cx="5760" cy="384"/>
          </a:xfrm>
        </p:grpSpPr>
        <p:sp>
          <p:nvSpPr>
            <p:cNvPr id="316" name="Google Shape;316;p3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7" name="Google Shape;317;p35"/>
            <p:cNvSpPr txBox="1"/>
            <p:nvPr/>
          </p:nvSpPr>
          <p:spPr>
            <a:xfrm>
              <a:off x="0" y="2448"/>
              <a:ext cx="1941"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 3</a:t>
              </a:r>
              <a:endParaRPr/>
            </a:p>
          </p:txBody>
        </p:sp>
      </p:grpSp>
      <p:sp>
        <p:nvSpPr>
          <p:cNvPr id="318" name="Google Shape;318;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p:nvPr/>
        </p:nvSpPr>
        <p:spPr>
          <a:xfrm>
            <a:off x="76200" y="609600"/>
            <a:ext cx="8839200" cy="5643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A client-server application such as SMTP (see Chapter 26), which is used in electronic mail, cannot use the services of UDP because a user can send a long e-mail message, which may include multimedia (images, audio, or video). </a:t>
            </a:r>
            <a:r>
              <a:rPr lang="en-US" sz="2800" b="0" i="0" u="none" dirty="0">
                <a:solidFill>
                  <a:srgbClr val="00B0F0"/>
                </a:solidFill>
                <a:latin typeface="Times New Roman"/>
                <a:ea typeface="Times New Roman"/>
                <a:cs typeface="Times New Roman"/>
                <a:sym typeface="Times New Roman"/>
              </a:rPr>
              <a:t>If the application uses UDP and the message does not fit in one single user datagram, the message must be split by the application into different user datagrams. Here the connectionless service may create problems. The user datagrams may arrive and be delivered to the receiver application out of order. The receiver application may not be able to reorder the pieces. </a:t>
            </a:r>
            <a:r>
              <a:rPr lang="en-US" sz="2800" b="0" i="0" u="none" dirty="0">
                <a:solidFill>
                  <a:schemeClr val="dk1"/>
                </a:solidFill>
                <a:latin typeface="Times New Roman"/>
                <a:ea typeface="Times New Roman"/>
                <a:cs typeface="Times New Roman"/>
                <a:sym typeface="Times New Roman"/>
              </a:rPr>
              <a:t>This means the connectionless service has a disadvantage for an application program that sends long messages. </a:t>
            </a:r>
            <a:endParaRPr dirty="0"/>
          </a:p>
        </p:txBody>
      </p:sp>
      <p:grpSp>
        <p:nvGrpSpPr>
          <p:cNvPr id="325" name="Google Shape;325;p36"/>
          <p:cNvGrpSpPr/>
          <p:nvPr/>
        </p:nvGrpSpPr>
        <p:grpSpPr>
          <a:xfrm>
            <a:off x="0" y="0"/>
            <a:ext cx="9144000" cy="609600"/>
            <a:chOff x="0" y="2448"/>
            <a:chExt cx="5760" cy="384"/>
          </a:xfrm>
        </p:grpSpPr>
        <p:sp>
          <p:nvSpPr>
            <p:cNvPr id="326" name="Google Shape;326;p3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7" name="Google Shape;327;p3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24.4</a:t>
              </a:r>
              <a:endParaRPr/>
            </a:p>
          </p:txBody>
        </p:sp>
      </p:grpSp>
      <p:sp>
        <p:nvSpPr>
          <p:cNvPr id="328" name="Google Shape;328;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37"/>
          <p:cNvSpPr txBox="1"/>
          <p:nvPr/>
        </p:nvSpPr>
        <p:spPr>
          <a:xfrm>
            <a:off x="76200" y="609600"/>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Assume we are downloading a very large text file from the Internet. We definitely need to use a transport layer that provides reliable service. We don’t want part of the file to be missing or corrupted when we open the file. The delay created between the deliveries of the parts is not an overriding concern for us; we wait until the whole file is composed before looking at it. In this case, UDP is not a suitable transport layer.</a:t>
            </a:r>
            <a:endParaRPr/>
          </a:p>
        </p:txBody>
      </p:sp>
      <p:grpSp>
        <p:nvGrpSpPr>
          <p:cNvPr id="335" name="Google Shape;335;p37"/>
          <p:cNvGrpSpPr/>
          <p:nvPr/>
        </p:nvGrpSpPr>
        <p:grpSpPr>
          <a:xfrm>
            <a:off x="0" y="0"/>
            <a:ext cx="9144000" cy="609600"/>
            <a:chOff x="0" y="2448"/>
            <a:chExt cx="5760" cy="384"/>
          </a:xfrm>
        </p:grpSpPr>
        <p:sp>
          <p:nvSpPr>
            <p:cNvPr id="336" name="Google Shape;336;p3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7" name="Google Shape;337;p37"/>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25.5</a:t>
              </a:r>
              <a:endParaRPr/>
            </a:p>
          </p:txBody>
        </p:sp>
      </p:grpSp>
      <p:sp>
        <p:nvSpPr>
          <p:cNvPr id="338" name="Google Shape;338;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22</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sp>
        <p:nvSpPr>
          <p:cNvPr id="344" name="Google Shape;344;p38"/>
          <p:cNvSpPr txBox="1"/>
          <p:nvPr/>
        </p:nvSpPr>
        <p:spPr>
          <a:xfrm>
            <a:off x="76200" y="609600"/>
            <a:ext cx="8839200" cy="5216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Assume we are using a real-time interactive application, such as Skype. Audio and video are divided into frames and sent one after another. If the transport layer is supposed to resend a corrupted or lost frame, the synchronizing of the whole transmission may be lost. The viewer suddenly sees a blank screen and needs to wait until the second transmission arrives. This is not tolerable. However, if each small part of the screen is sent using one single user datagram, the receiving UDP can easily ignore the corrupted or lost packet and deliver the rest to the application program. That part of the screen is blank for a very short period of time, which most viewers do not even notice.</a:t>
            </a:r>
            <a:endParaRPr/>
          </a:p>
        </p:txBody>
      </p:sp>
      <p:grpSp>
        <p:nvGrpSpPr>
          <p:cNvPr id="345" name="Google Shape;345;p38"/>
          <p:cNvGrpSpPr/>
          <p:nvPr/>
        </p:nvGrpSpPr>
        <p:grpSpPr>
          <a:xfrm>
            <a:off x="0" y="0"/>
            <a:ext cx="9144000" cy="609600"/>
            <a:chOff x="0" y="2448"/>
            <a:chExt cx="5760" cy="384"/>
          </a:xfrm>
        </p:grpSpPr>
        <p:sp>
          <p:nvSpPr>
            <p:cNvPr id="346" name="Google Shape;346;p3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7" name="Google Shape;347;p3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25.6</a:t>
              </a:r>
              <a:endParaRPr/>
            </a:p>
          </p:txBody>
        </p:sp>
      </p:grpSp>
      <p:sp>
        <p:nvSpPr>
          <p:cNvPr id="348" name="Google Shape;348;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23</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24</a:t>
            </a:fld>
            <a:endParaRPr/>
          </a:p>
        </p:txBody>
      </p:sp>
      <p:sp>
        <p:nvSpPr>
          <p:cNvPr id="355" name="Google Shape;355;p39"/>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6" name="Google Shape;356;p39"/>
          <p:cNvSpPr txBox="1"/>
          <p:nvPr/>
        </p:nvSpPr>
        <p:spPr>
          <a:xfrm>
            <a:off x="228600" y="406400"/>
            <a:ext cx="2046287"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24-3   TCP</a:t>
            </a:r>
            <a:endParaRPr/>
          </a:p>
        </p:txBody>
      </p:sp>
      <p:sp>
        <p:nvSpPr>
          <p:cNvPr id="357" name="Google Shape;357;p3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8" name="Google Shape;358;p39"/>
          <p:cNvSpPr txBox="1"/>
          <p:nvPr/>
        </p:nvSpPr>
        <p:spPr>
          <a:xfrm>
            <a:off x="762000" y="1658937"/>
            <a:ext cx="73914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Transmission Control Protocol (TCP) is a connection-oriented, reliable protocol. TCP explicitly defines connection establishment, data transfer, and connection teardown phases to provide a connection-oriented service. TCP uses a combination of GBN and SR protocols to provide reliability. </a:t>
            </a:r>
            <a:endParaRPr dirty="0">
              <a:solidFill>
                <a:srgbClr val="00B0F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25</a:t>
            </a:fld>
            <a:endParaRPr/>
          </a:p>
        </p:txBody>
      </p:sp>
      <p:sp>
        <p:nvSpPr>
          <p:cNvPr id="365" name="Google Shape;365;p4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6" name="Google Shape;366;p4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7" name="Google Shape;367;p4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8" name="Google Shape;368;p4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9" name="Google Shape;369;p4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0" name="Google Shape;370;p4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1" name="Google Shape;371;p4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2" name="Google Shape;372;p40"/>
          <p:cNvSpPr txBox="1"/>
          <p:nvPr/>
        </p:nvSpPr>
        <p:spPr>
          <a:xfrm>
            <a:off x="1106487" y="0"/>
            <a:ext cx="4083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24.3.1  TCP Services</a:t>
            </a:r>
            <a:endParaRPr/>
          </a:p>
        </p:txBody>
      </p:sp>
      <p:sp>
        <p:nvSpPr>
          <p:cNvPr id="373" name="Google Shape;373;p40"/>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Before discussing TCP in detail, let us explain the services offered by TCP to the processes at the application layer.</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26</a:t>
            </a:fld>
            <a:endParaRPr/>
          </a:p>
        </p:txBody>
      </p:sp>
      <p:sp>
        <p:nvSpPr>
          <p:cNvPr id="380" name="Google Shape;380;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 </a:t>
            </a:r>
            <a:r>
              <a:rPr lang="en-US" sz="2000" b="1" i="1" u="none">
                <a:solidFill>
                  <a:schemeClr val="dk1"/>
                </a:solidFill>
                <a:latin typeface="Times"/>
                <a:ea typeface="Times"/>
                <a:cs typeface="Times"/>
                <a:sym typeface="Times"/>
              </a:rPr>
              <a:t>Stream delivery</a:t>
            </a:r>
            <a:endParaRPr/>
          </a:p>
        </p:txBody>
      </p:sp>
      <p:pic>
        <p:nvPicPr>
          <p:cNvPr id="381" name="Google Shape;381;p41"/>
          <p:cNvPicPr preferRelativeResize="0"/>
          <p:nvPr/>
        </p:nvPicPr>
        <p:blipFill rotWithShape="1">
          <a:blip r:embed="rId3">
            <a:alphaModFix/>
          </a:blip>
          <a:srcRect/>
          <a:stretch/>
        </p:blipFill>
        <p:spPr>
          <a:xfrm>
            <a:off x="457200" y="3538537"/>
            <a:ext cx="2057400" cy="776287"/>
          </a:xfrm>
          <a:prstGeom prst="rect">
            <a:avLst/>
          </a:prstGeom>
          <a:noFill/>
          <a:ln>
            <a:noFill/>
          </a:ln>
        </p:spPr>
      </p:pic>
      <p:pic>
        <p:nvPicPr>
          <p:cNvPr id="382" name="Google Shape;382;p41"/>
          <p:cNvPicPr preferRelativeResize="0"/>
          <p:nvPr/>
        </p:nvPicPr>
        <p:blipFill rotWithShape="1">
          <a:blip r:embed="rId4">
            <a:alphaModFix/>
          </a:blip>
          <a:srcRect/>
          <a:stretch/>
        </p:blipFill>
        <p:spPr>
          <a:xfrm>
            <a:off x="6858000" y="3624262"/>
            <a:ext cx="1828800" cy="690562"/>
          </a:xfrm>
          <a:prstGeom prst="rect">
            <a:avLst/>
          </a:prstGeom>
          <a:noFill/>
          <a:ln>
            <a:noFill/>
          </a:ln>
        </p:spPr>
      </p:pic>
      <p:pic>
        <p:nvPicPr>
          <p:cNvPr id="383" name="Google Shape;383;p41"/>
          <p:cNvPicPr preferRelativeResize="0"/>
          <p:nvPr/>
        </p:nvPicPr>
        <p:blipFill rotWithShape="1">
          <a:blip r:embed="rId5">
            <a:alphaModFix/>
          </a:blip>
          <a:srcRect/>
          <a:stretch/>
        </p:blipFill>
        <p:spPr>
          <a:xfrm>
            <a:off x="825500" y="1563687"/>
            <a:ext cx="7583487" cy="25511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83"/>
                                        </p:tgtEl>
                                        <p:attrNameLst>
                                          <p:attrName>style.visibility</p:attrName>
                                        </p:attrNameLst>
                                      </p:cBhvr>
                                      <p:to>
                                        <p:strVal val="visible"/>
                                      </p:to>
                                    </p:set>
                                    <p:animEffect transition="in" filter="fade">
                                      <p:cBhvr>
                                        <p:cTn id="13" dur="5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27</a:t>
            </a:fld>
            <a:endParaRPr/>
          </a:p>
        </p:txBody>
      </p:sp>
      <p:sp>
        <p:nvSpPr>
          <p:cNvPr id="390" name="Google Shape;390;p4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24.5:  </a:t>
            </a:r>
            <a:r>
              <a:rPr lang="en-US" sz="2000" b="1" i="1" u="none">
                <a:solidFill>
                  <a:schemeClr val="dk1"/>
                </a:solidFill>
                <a:latin typeface="Times"/>
                <a:ea typeface="Times"/>
                <a:cs typeface="Times"/>
                <a:sym typeface="Times"/>
              </a:rPr>
              <a:t>Sending and receiving buffers</a:t>
            </a:r>
            <a:endParaRPr/>
          </a:p>
        </p:txBody>
      </p:sp>
      <p:pic>
        <p:nvPicPr>
          <p:cNvPr id="391" name="Google Shape;391;p42"/>
          <p:cNvPicPr preferRelativeResize="0"/>
          <p:nvPr/>
        </p:nvPicPr>
        <p:blipFill rotWithShape="1">
          <a:blip r:embed="rId3">
            <a:alphaModFix/>
          </a:blip>
          <a:srcRect/>
          <a:stretch/>
        </p:blipFill>
        <p:spPr>
          <a:xfrm>
            <a:off x="187325" y="2514600"/>
            <a:ext cx="2713037" cy="2360612"/>
          </a:xfrm>
          <a:prstGeom prst="rect">
            <a:avLst/>
          </a:prstGeom>
          <a:noFill/>
          <a:ln>
            <a:noFill/>
          </a:ln>
        </p:spPr>
      </p:pic>
      <p:pic>
        <p:nvPicPr>
          <p:cNvPr id="392" name="Google Shape;392;p42"/>
          <p:cNvPicPr preferRelativeResize="0"/>
          <p:nvPr/>
        </p:nvPicPr>
        <p:blipFill rotWithShape="1">
          <a:blip r:embed="rId4">
            <a:alphaModFix/>
          </a:blip>
          <a:srcRect/>
          <a:stretch/>
        </p:blipFill>
        <p:spPr>
          <a:xfrm>
            <a:off x="6354762" y="2527300"/>
            <a:ext cx="2713037" cy="2347912"/>
          </a:xfrm>
          <a:prstGeom prst="rect">
            <a:avLst/>
          </a:prstGeom>
          <a:noFill/>
          <a:ln>
            <a:noFill/>
          </a:ln>
        </p:spPr>
      </p:pic>
      <p:pic>
        <p:nvPicPr>
          <p:cNvPr id="393" name="Google Shape;393;p42"/>
          <p:cNvPicPr preferRelativeResize="0"/>
          <p:nvPr/>
        </p:nvPicPr>
        <p:blipFill rotWithShape="1">
          <a:blip r:embed="rId5">
            <a:alphaModFix/>
          </a:blip>
          <a:srcRect/>
          <a:stretch/>
        </p:blipFill>
        <p:spPr>
          <a:xfrm>
            <a:off x="1066800" y="4114800"/>
            <a:ext cx="6934200" cy="593725"/>
          </a:xfrm>
          <a:prstGeom prst="rect">
            <a:avLst/>
          </a:prstGeom>
          <a:noFill/>
          <a:ln>
            <a:noFill/>
          </a:ln>
        </p:spPr>
      </p:pic>
      <p:pic>
        <p:nvPicPr>
          <p:cNvPr id="394" name="Google Shape;394;p42"/>
          <p:cNvPicPr preferRelativeResize="0"/>
          <p:nvPr/>
        </p:nvPicPr>
        <p:blipFill rotWithShape="1">
          <a:blip r:embed="rId6">
            <a:alphaModFix/>
          </a:blip>
          <a:srcRect/>
          <a:stretch/>
        </p:blipFill>
        <p:spPr>
          <a:xfrm>
            <a:off x="1143000" y="2011362"/>
            <a:ext cx="1223962" cy="1341437"/>
          </a:xfrm>
          <a:prstGeom prst="rect">
            <a:avLst/>
          </a:prstGeom>
          <a:noFill/>
          <a:ln>
            <a:noFill/>
          </a:ln>
        </p:spPr>
      </p:pic>
      <p:pic>
        <p:nvPicPr>
          <p:cNvPr id="395" name="Google Shape;395;p42"/>
          <p:cNvPicPr preferRelativeResize="0"/>
          <p:nvPr/>
        </p:nvPicPr>
        <p:blipFill rotWithShape="1">
          <a:blip r:embed="rId7">
            <a:alphaModFix/>
          </a:blip>
          <a:srcRect/>
          <a:stretch/>
        </p:blipFill>
        <p:spPr>
          <a:xfrm>
            <a:off x="6361112" y="1987550"/>
            <a:ext cx="1341437" cy="1263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3"/>
                                        </p:tgtEl>
                                        <p:attrNameLst>
                                          <p:attrName>style.visibility</p:attrName>
                                        </p:attrNameLst>
                                      </p:cBhvr>
                                      <p:to>
                                        <p:strVal val="visible"/>
                                      </p:to>
                                    </p:set>
                                    <p:animEffect transition="in" filter="fade">
                                      <p:cBhvr>
                                        <p:cTn id="17" dur="500"/>
                                        <p:tgtEl>
                                          <p:spTgt spid="39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28</a:t>
            </a:fld>
            <a:endParaRPr/>
          </a:p>
        </p:txBody>
      </p:sp>
      <p:sp>
        <p:nvSpPr>
          <p:cNvPr id="402" name="Google Shape;402;p4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24.6:  </a:t>
            </a:r>
            <a:r>
              <a:rPr lang="en-US" sz="2000" b="1" i="1" u="none">
                <a:solidFill>
                  <a:schemeClr val="dk1"/>
                </a:solidFill>
                <a:latin typeface="Times"/>
                <a:ea typeface="Times"/>
                <a:cs typeface="Times"/>
                <a:sym typeface="Times"/>
              </a:rPr>
              <a:t>TCP segments</a:t>
            </a:r>
            <a:endParaRPr/>
          </a:p>
        </p:txBody>
      </p:sp>
      <p:pic>
        <p:nvPicPr>
          <p:cNvPr id="403" name="Google Shape;403;p43"/>
          <p:cNvPicPr preferRelativeResize="0"/>
          <p:nvPr/>
        </p:nvPicPr>
        <p:blipFill rotWithShape="1">
          <a:blip r:embed="rId3">
            <a:alphaModFix/>
          </a:blip>
          <a:srcRect/>
          <a:stretch/>
        </p:blipFill>
        <p:spPr>
          <a:xfrm>
            <a:off x="420687" y="1982787"/>
            <a:ext cx="7961312" cy="2894012"/>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29</a:t>
            </a:fld>
            <a:endParaRPr/>
          </a:p>
        </p:txBody>
      </p:sp>
      <p:sp>
        <p:nvSpPr>
          <p:cNvPr id="410" name="Google Shape;410;p4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1" name="Google Shape;411;p4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2" name="Google Shape;412;p4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3" name="Google Shape;413;p4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4" name="Google Shape;414;p4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5" name="Google Shape;415;p4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6" name="Google Shape;416;p4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7" name="Google Shape;417;p44"/>
          <p:cNvSpPr txBox="1"/>
          <p:nvPr/>
        </p:nvSpPr>
        <p:spPr>
          <a:xfrm>
            <a:off x="1106487" y="0"/>
            <a:ext cx="4210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24.3.2  TCP Features</a:t>
            </a:r>
            <a:endParaRPr/>
          </a:p>
        </p:txBody>
      </p:sp>
      <p:sp>
        <p:nvSpPr>
          <p:cNvPr id="418" name="Google Shape;418;p44"/>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To provide the services mentioned in the previous section, TCP has several features that are briefly summarized in this section and discussed later in detail.</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 name="Google Shape;110;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 name="Google Shape;111;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24: Objective</a:t>
            </a:r>
            <a:endParaRPr/>
          </a:p>
        </p:txBody>
      </p:sp>
      <p:sp>
        <p:nvSpPr>
          <p:cNvPr id="117" name="Google Shape;117;p18"/>
          <p:cNvSpPr txBox="1"/>
          <p:nvPr/>
        </p:nvSpPr>
        <p:spPr>
          <a:xfrm>
            <a:off x="152400" y="1295400"/>
            <a:ext cx="8516937" cy="1219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first section introduces the three transport-layer protocols in the Internet and gives some information common to all of them.</a:t>
            </a:r>
            <a:endParaRPr/>
          </a:p>
        </p:txBody>
      </p:sp>
      <p:sp>
        <p:nvSpPr>
          <p:cNvPr id="118" name="Google Shape;118;p18"/>
          <p:cNvSpPr txBox="1"/>
          <p:nvPr/>
        </p:nvSpPr>
        <p:spPr>
          <a:xfrm>
            <a:off x="304800" y="2514600"/>
            <a:ext cx="8516937" cy="1676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concentrates on UDP, which is the simplest of the three protocols. UDP lacks many services we require from a transport-layer protocol, but its simplicity is very attractive to some applications, as we show.</a:t>
            </a:r>
            <a:endParaRPr/>
          </a:p>
        </p:txBody>
      </p:sp>
      <p:sp>
        <p:nvSpPr>
          <p:cNvPr id="119" name="Google Shape;119;p18"/>
          <p:cNvSpPr txBox="1"/>
          <p:nvPr/>
        </p:nvSpPr>
        <p:spPr>
          <a:xfrm>
            <a:off x="228600" y="4191000"/>
            <a:ext cx="8516937" cy="1676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third section discusses TCP. The section first lists its services and features. Using a transition diagram, it then shows how TCP provides a connection-oriented service. The section then uses abstract windows to show how flow and error control are accomplished in TCP. Congestion control in TCP is discussed next, a topic that was discussed for the network layer.</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anim calcmode="lin" valueType="num">
                                      <p:cBhvr additive="base">
                                        <p:cTn id="7" dur="500"/>
                                        <p:tgtEl>
                                          <p:spTgt spid="117">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17">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anim calcmode="lin" valueType="num">
                                      <p:cBhvr additive="base">
                                        <p:cTn id="13" dur="500"/>
                                        <p:tgtEl>
                                          <p:spTgt spid="118">
                                            <p:txEl>
                                              <p:pRg st="0" end="0"/>
                                            </p:txEl>
                                          </p:spTgt>
                                        </p:tgtEl>
                                        <p:attrNameLst>
                                          <p:attrName>ppt_w</p:attrName>
                                        </p:attrNameLst>
                                      </p:cBhvr>
                                      <p:tavLst>
                                        <p:tav tm="0">
                                          <p:val>
                                            <p:strVal val="0"/>
                                          </p:val>
                                        </p:tav>
                                        <p:tav tm="100000">
                                          <p:val>
                                            <p:strVal val="#ppt_w"/>
                                          </p:val>
                                        </p:tav>
                                      </p:tavLst>
                                    </p:anim>
                                    <p:anim calcmode="lin" valueType="num">
                                      <p:cBhvr additive="base">
                                        <p:cTn id="14" dur="500"/>
                                        <p:tgtEl>
                                          <p:spTgt spid="118">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19">
                                            <p:txEl>
                                              <p:pRg st="0" end="0"/>
                                            </p:txEl>
                                          </p:spTgt>
                                        </p:tgtEl>
                                        <p:attrNameLst>
                                          <p:attrName>style.visibility</p:attrName>
                                        </p:attrNameLst>
                                      </p:cBhvr>
                                      <p:to>
                                        <p:strVal val="visible"/>
                                      </p:to>
                                    </p:set>
                                    <p:anim calcmode="lin" valueType="num">
                                      <p:cBhvr additive="base">
                                        <p:cTn id="19" dur="500"/>
                                        <p:tgtEl>
                                          <p:spTgt spid="119">
                                            <p:txEl>
                                              <p:pRg st="0" end="0"/>
                                            </p:txEl>
                                          </p:spTgt>
                                        </p:tgtEl>
                                        <p:attrNameLst>
                                          <p:attrName>ppt_w</p:attrName>
                                        </p:attrNameLst>
                                      </p:cBhvr>
                                      <p:tavLst>
                                        <p:tav tm="0">
                                          <p:val>
                                            <p:strVal val="0"/>
                                          </p:val>
                                        </p:tav>
                                        <p:tav tm="100000">
                                          <p:val>
                                            <p:strVal val="#ppt_w"/>
                                          </p:val>
                                        </p:tav>
                                      </p:tavLst>
                                    </p:anim>
                                    <p:anim calcmode="lin" valueType="num">
                                      <p:cBhvr additive="base">
                                        <p:cTn id="20" dur="500"/>
                                        <p:tgtEl>
                                          <p:spTgt spid="119">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23"/>
        <p:cNvGrpSpPr/>
        <p:nvPr/>
      </p:nvGrpSpPr>
      <p:grpSpPr>
        <a:xfrm>
          <a:off x="0" y="0"/>
          <a:ext cx="0" cy="0"/>
          <a:chOff x="0" y="0"/>
          <a:chExt cx="0" cy="0"/>
        </a:xfrm>
      </p:grpSpPr>
      <p:sp>
        <p:nvSpPr>
          <p:cNvPr id="424" name="Google Shape;424;p45"/>
          <p:cNvSpPr txBox="1"/>
          <p:nvPr/>
        </p:nvSpPr>
        <p:spPr>
          <a:xfrm>
            <a:off x="76200" y="609600"/>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Suppose a TCP connection is transferring a file of 5,000 bytes. The first byte is numbered 10,024. What are the sequence numbers for each segment if data are sent in five segments, each carrying 1,000 bytes?</a:t>
            </a:r>
            <a:endParaRPr/>
          </a:p>
        </p:txBody>
      </p:sp>
      <p:grpSp>
        <p:nvGrpSpPr>
          <p:cNvPr id="425" name="Google Shape;425;p45"/>
          <p:cNvGrpSpPr/>
          <p:nvPr/>
        </p:nvGrpSpPr>
        <p:grpSpPr>
          <a:xfrm>
            <a:off x="0" y="0"/>
            <a:ext cx="9144000" cy="609600"/>
            <a:chOff x="0" y="2448"/>
            <a:chExt cx="5760" cy="384"/>
          </a:xfrm>
        </p:grpSpPr>
        <p:sp>
          <p:nvSpPr>
            <p:cNvPr id="426" name="Google Shape;426;p4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7" name="Google Shape;427;p45"/>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24.7</a:t>
              </a:r>
              <a:endParaRPr/>
            </a:p>
          </p:txBody>
        </p:sp>
      </p:grpSp>
      <p:sp>
        <p:nvSpPr>
          <p:cNvPr id="428" name="Google Shape;428;p45"/>
          <p:cNvSpPr txBox="1"/>
          <p:nvPr/>
        </p:nvSpPr>
        <p:spPr>
          <a:xfrm>
            <a:off x="76200" y="2514600"/>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following shows the sequence number for each segment:</a:t>
            </a:r>
            <a:endParaRPr/>
          </a:p>
        </p:txBody>
      </p:sp>
      <p:grpSp>
        <p:nvGrpSpPr>
          <p:cNvPr id="429" name="Google Shape;429;p45"/>
          <p:cNvGrpSpPr/>
          <p:nvPr/>
        </p:nvGrpSpPr>
        <p:grpSpPr>
          <a:xfrm>
            <a:off x="365125" y="4038600"/>
            <a:ext cx="8407400" cy="2122487"/>
            <a:chOff x="365760" y="4038599"/>
            <a:chExt cx="8407212" cy="2121771"/>
          </a:xfrm>
        </p:grpSpPr>
        <p:pic>
          <p:nvPicPr>
            <p:cNvPr id="430" name="Google Shape;430;p45"/>
            <p:cNvPicPr preferRelativeResize="0"/>
            <p:nvPr/>
          </p:nvPicPr>
          <p:blipFill rotWithShape="1">
            <a:blip r:embed="rId3">
              <a:alphaModFix/>
            </a:blip>
            <a:srcRect/>
            <a:stretch/>
          </p:blipFill>
          <p:spPr>
            <a:xfrm>
              <a:off x="381000" y="4114800"/>
              <a:ext cx="8391972" cy="2045570"/>
            </a:xfrm>
            <a:prstGeom prst="rect">
              <a:avLst/>
            </a:prstGeom>
            <a:noFill/>
            <a:ln>
              <a:noFill/>
            </a:ln>
          </p:spPr>
        </p:pic>
        <p:sp>
          <p:nvSpPr>
            <p:cNvPr id="431" name="Google Shape;431;p45"/>
            <p:cNvSpPr txBox="1"/>
            <p:nvPr/>
          </p:nvSpPr>
          <p:spPr>
            <a:xfrm>
              <a:off x="365760" y="4038599"/>
              <a:ext cx="8321040" cy="201168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432" name="Google Shape;432;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30</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31</a:t>
            </a:fld>
            <a:endParaRPr/>
          </a:p>
        </p:txBody>
      </p:sp>
      <p:sp>
        <p:nvSpPr>
          <p:cNvPr id="439" name="Google Shape;439;p4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0" name="Google Shape;440;p4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1" name="Google Shape;441;p4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2" name="Google Shape;442;p4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3" name="Google Shape;443;p4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4" name="Google Shape;444;p4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5" name="Google Shape;445;p4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6" name="Google Shape;446;p46"/>
          <p:cNvSpPr txBox="1"/>
          <p:nvPr/>
        </p:nvSpPr>
        <p:spPr>
          <a:xfrm>
            <a:off x="1106487" y="0"/>
            <a:ext cx="3181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24.3.3  Segment</a:t>
            </a:r>
            <a:endParaRPr/>
          </a:p>
        </p:txBody>
      </p:sp>
      <p:sp>
        <p:nvSpPr>
          <p:cNvPr id="447" name="Google Shape;447;p46"/>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Before discussing TCP in more detail, let us discuss the TCP packets themselves. A packet in TCP is called a segment.</a:t>
            </a: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32</a:t>
            </a:fld>
            <a:endParaRPr/>
          </a:p>
        </p:txBody>
      </p:sp>
      <p:sp>
        <p:nvSpPr>
          <p:cNvPr id="454" name="Google Shape;454;p4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24.7: </a:t>
            </a:r>
            <a:r>
              <a:rPr lang="en-US" sz="2000" b="1" i="1" u="none">
                <a:solidFill>
                  <a:schemeClr val="dk1"/>
                </a:solidFill>
                <a:latin typeface="Times"/>
                <a:ea typeface="Times"/>
                <a:cs typeface="Times"/>
                <a:sym typeface="Times"/>
              </a:rPr>
              <a:t>TCP segment format</a:t>
            </a:r>
            <a:endParaRPr/>
          </a:p>
        </p:txBody>
      </p:sp>
      <p:pic>
        <p:nvPicPr>
          <p:cNvPr id="455" name="Google Shape;455;p47"/>
          <p:cNvPicPr preferRelativeResize="0"/>
          <p:nvPr/>
        </p:nvPicPr>
        <p:blipFill rotWithShape="1">
          <a:blip r:embed="rId3">
            <a:alphaModFix/>
          </a:blip>
          <a:srcRect/>
          <a:stretch/>
        </p:blipFill>
        <p:spPr>
          <a:xfrm>
            <a:off x="1536700" y="914400"/>
            <a:ext cx="6235700" cy="915987"/>
          </a:xfrm>
          <a:prstGeom prst="rect">
            <a:avLst/>
          </a:prstGeom>
          <a:noFill/>
          <a:ln>
            <a:noFill/>
          </a:ln>
        </p:spPr>
      </p:pic>
      <p:pic>
        <p:nvPicPr>
          <p:cNvPr id="456" name="Google Shape;456;p47"/>
          <p:cNvPicPr preferRelativeResize="0"/>
          <p:nvPr/>
        </p:nvPicPr>
        <p:blipFill rotWithShape="1">
          <a:blip r:embed="rId4">
            <a:alphaModFix/>
          </a:blip>
          <a:srcRect/>
          <a:stretch/>
        </p:blipFill>
        <p:spPr>
          <a:xfrm>
            <a:off x="338137" y="2755900"/>
            <a:ext cx="8348662" cy="3636962"/>
          </a:xfrm>
          <a:prstGeom prst="rect">
            <a:avLst/>
          </a:prstGeom>
          <a:noFill/>
          <a:ln>
            <a:noFill/>
          </a:ln>
        </p:spPr>
      </p:pic>
      <p:pic>
        <p:nvPicPr>
          <p:cNvPr id="457" name="Google Shape;457;p47"/>
          <p:cNvPicPr preferRelativeResize="0"/>
          <p:nvPr/>
        </p:nvPicPr>
        <p:blipFill rotWithShape="1">
          <a:blip r:embed="rId5">
            <a:alphaModFix/>
          </a:blip>
          <a:srcRect/>
          <a:stretch/>
        </p:blipFill>
        <p:spPr>
          <a:xfrm>
            <a:off x="398462" y="1962150"/>
            <a:ext cx="8059737" cy="7794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57"/>
                                        </p:tgtEl>
                                        <p:attrNameLst>
                                          <p:attrName>style.visibility</p:attrName>
                                        </p:attrNameLst>
                                      </p:cBhvr>
                                      <p:to>
                                        <p:strVal val="visible"/>
                                      </p:to>
                                    </p:set>
                                    <p:animEffect transition="in" filter="fade">
                                      <p:cBhvr>
                                        <p:cTn id="11" dur="500"/>
                                        <p:tgtEl>
                                          <p:spTgt spid="45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56"/>
                                        </p:tgtEl>
                                        <p:attrNameLst>
                                          <p:attrName>style.visibility</p:attrName>
                                        </p:attrNameLst>
                                      </p:cBhvr>
                                      <p:to>
                                        <p:strVal val="visible"/>
                                      </p:to>
                                    </p:set>
                                    <p:animEffect transition="in" filter="fade">
                                      <p:cBhvr>
                                        <p:cTn id="16"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33</a:t>
            </a:fld>
            <a:endParaRPr/>
          </a:p>
        </p:txBody>
      </p:sp>
      <p:sp>
        <p:nvSpPr>
          <p:cNvPr id="464" name="Google Shape;464;p4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24.8: </a:t>
            </a:r>
            <a:r>
              <a:rPr lang="en-US" sz="2000" b="1" i="1" u="none">
                <a:solidFill>
                  <a:schemeClr val="dk1"/>
                </a:solidFill>
                <a:latin typeface="Times"/>
                <a:ea typeface="Times"/>
                <a:cs typeface="Times"/>
                <a:sym typeface="Times"/>
              </a:rPr>
              <a:t>Control field</a:t>
            </a:r>
            <a:endParaRPr/>
          </a:p>
        </p:txBody>
      </p:sp>
      <p:pic>
        <p:nvPicPr>
          <p:cNvPr id="465" name="Google Shape;465;p48"/>
          <p:cNvPicPr preferRelativeResize="0"/>
          <p:nvPr/>
        </p:nvPicPr>
        <p:blipFill rotWithShape="1">
          <a:blip r:embed="rId3">
            <a:alphaModFix/>
          </a:blip>
          <a:srcRect/>
          <a:stretch/>
        </p:blipFill>
        <p:spPr>
          <a:xfrm>
            <a:off x="1371600" y="1431925"/>
            <a:ext cx="6267450" cy="1600200"/>
          </a:xfrm>
          <a:prstGeom prst="rect">
            <a:avLst/>
          </a:prstGeom>
          <a:noFill/>
          <a:ln>
            <a:noFill/>
          </a:ln>
        </p:spPr>
      </p:pic>
      <p:pic>
        <p:nvPicPr>
          <p:cNvPr id="466" name="Google Shape;466;p48"/>
          <p:cNvPicPr preferRelativeResize="0"/>
          <p:nvPr/>
        </p:nvPicPr>
        <p:blipFill rotWithShape="1">
          <a:blip r:embed="rId4">
            <a:alphaModFix/>
          </a:blip>
          <a:srcRect/>
          <a:stretch/>
        </p:blipFill>
        <p:spPr>
          <a:xfrm>
            <a:off x="3048000" y="3810000"/>
            <a:ext cx="3282950" cy="1463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34</a:t>
            </a:fld>
            <a:endParaRPr/>
          </a:p>
        </p:txBody>
      </p:sp>
      <p:sp>
        <p:nvSpPr>
          <p:cNvPr id="473" name="Google Shape;473;p4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24.9: </a:t>
            </a:r>
            <a:r>
              <a:rPr lang="en-US" sz="2000" b="1" i="1" u="none">
                <a:solidFill>
                  <a:schemeClr val="dk1"/>
                </a:solidFill>
                <a:latin typeface="Times"/>
                <a:ea typeface="Times"/>
                <a:cs typeface="Times"/>
                <a:sym typeface="Times"/>
              </a:rPr>
              <a:t>Pseudoheader added to the TCP datagram</a:t>
            </a:r>
            <a:endParaRPr/>
          </a:p>
        </p:txBody>
      </p:sp>
      <p:pic>
        <p:nvPicPr>
          <p:cNvPr id="474" name="Google Shape;474;p49"/>
          <p:cNvPicPr preferRelativeResize="0"/>
          <p:nvPr/>
        </p:nvPicPr>
        <p:blipFill rotWithShape="1">
          <a:blip r:embed="rId3">
            <a:alphaModFix/>
          </a:blip>
          <a:srcRect/>
          <a:stretch/>
        </p:blipFill>
        <p:spPr>
          <a:xfrm>
            <a:off x="457200" y="1371600"/>
            <a:ext cx="8075612" cy="49672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35</a:t>
            </a:fld>
            <a:endParaRPr/>
          </a:p>
        </p:txBody>
      </p:sp>
      <p:sp>
        <p:nvSpPr>
          <p:cNvPr id="481" name="Google Shape;481;p5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2" name="Google Shape;482;p5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3" name="Google Shape;483;p5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4" name="Google Shape;484;p5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5" name="Google Shape;485;p5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6" name="Google Shape;486;p5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7" name="Google Shape;487;p5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8" name="Google Shape;488;p50"/>
          <p:cNvSpPr txBox="1"/>
          <p:nvPr/>
        </p:nvSpPr>
        <p:spPr>
          <a:xfrm>
            <a:off x="1106487" y="0"/>
            <a:ext cx="5137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24.3.4  A TCP Connection</a:t>
            </a:r>
            <a:endParaRPr/>
          </a:p>
        </p:txBody>
      </p:sp>
      <p:sp>
        <p:nvSpPr>
          <p:cNvPr id="489" name="Google Shape;489;p50"/>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TCP is connection-oriented. All of the segments belonging to a message are then sent over this logical path. Using a single logical pathway for the entire message facilitates the acknowledgment process as well as retransmission of damaged or lost frames. You may wonder how TCP, which uses the services of IP, a connectionless protocol, can be connection-oriented. The point is that a TCP connection is logical, not physical. TCP operates at a higher level. TCP uses the services of IP to deliver individual segments to the receiver, but it controls the connection itself. </a:t>
            </a:r>
            <a:endParaRPr dirty="0">
              <a:solidFill>
                <a:srgbClr val="00B0F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36</a:t>
            </a:fld>
            <a:endParaRPr/>
          </a:p>
        </p:txBody>
      </p:sp>
      <p:sp>
        <p:nvSpPr>
          <p:cNvPr id="496" name="Google Shape;496;p51"/>
          <p:cNvSpPr txBox="1"/>
          <p:nvPr/>
        </p:nvSpPr>
        <p:spPr>
          <a:xfrm>
            <a:off x="152400" y="133350"/>
            <a:ext cx="87630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24.10: </a:t>
            </a:r>
            <a:r>
              <a:rPr lang="en-US" sz="2000" b="1" i="1" u="none">
                <a:solidFill>
                  <a:schemeClr val="dk1"/>
                </a:solidFill>
                <a:latin typeface="Times"/>
                <a:ea typeface="Times"/>
                <a:cs typeface="Times"/>
                <a:sym typeface="Times"/>
              </a:rPr>
              <a:t>Connection establishment using three-way handshaking</a:t>
            </a:r>
            <a:endParaRPr/>
          </a:p>
        </p:txBody>
      </p:sp>
      <p:pic>
        <p:nvPicPr>
          <p:cNvPr id="497" name="Google Shape;497;p51"/>
          <p:cNvPicPr preferRelativeResize="0"/>
          <p:nvPr/>
        </p:nvPicPr>
        <p:blipFill rotWithShape="1">
          <a:blip r:embed="rId3">
            <a:alphaModFix/>
          </a:blip>
          <a:srcRect/>
          <a:stretch/>
        </p:blipFill>
        <p:spPr>
          <a:xfrm>
            <a:off x="1143000" y="2971800"/>
            <a:ext cx="1279525" cy="309562"/>
          </a:xfrm>
          <a:prstGeom prst="rect">
            <a:avLst/>
          </a:prstGeom>
          <a:noFill/>
          <a:ln>
            <a:noFill/>
          </a:ln>
        </p:spPr>
      </p:pic>
      <p:pic>
        <p:nvPicPr>
          <p:cNvPr id="498" name="Google Shape;498;p51"/>
          <p:cNvPicPr preferRelativeResize="0"/>
          <p:nvPr/>
        </p:nvPicPr>
        <p:blipFill rotWithShape="1">
          <a:blip r:embed="rId4">
            <a:alphaModFix/>
          </a:blip>
          <a:srcRect/>
          <a:stretch/>
        </p:blipFill>
        <p:spPr>
          <a:xfrm>
            <a:off x="6734175" y="2641600"/>
            <a:ext cx="1266825" cy="330200"/>
          </a:xfrm>
          <a:prstGeom prst="rect">
            <a:avLst/>
          </a:prstGeom>
          <a:noFill/>
          <a:ln>
            <a:noFill/>
          </a:ln>
        </p:spPr>
      </p:pic>
      <p:pic>
        <p:nvPicPr>
          <p:cNvPr id="499" name="Google Shape;499;p51"/>
          <p:cNvPicPr preferRelativeResize="0"/>
          <p:nvPr/>
        </p:nvPicPr>
        <p:blipFill rotWithShape="1">
          <a:blip r:embed="rId5">
            <a:alphaModFix/>
          </a:blip>
          <a:srcRect/>
          <a:stretch/>
        </p:blipFill>
        <p:spPr>
          <a:xfrm>
            <a:off x="2514600" y="2743200"/>
            <a:ext cx="4143375" cy="1008062"/>
          </a:xfrm>
          <a:prstGeom prst="rect">
            <a:avLst/>
          </a:prstGeom>
          <a:noFill/>
          <a:ln>
            <a:noFill/>
          </a:ln>
        </p:spPr>
      </p:pic>
      <p:grpSp>
        <p:nvGrpSpPr>
          <p:cNvPr id="500" name="Google Shape;500;p51"/>
          <p:cNvGrpSpPr/>
          <p:nvPr/>
        </p:nvGrpSpPr>
        <p:grpSpPr>
          <a:xfrm>
            <a:off x="471487" y="1019175"/>
            <a:ext cx="8124825" cy="5405437"/>
            <a:chOff x="471823" y="1019462"/>
            <a:chExt cx="8124153" cy="5404915"/>
          </a:xfrm>
        </p:grpSpPr>
        <p:pic>
          <p:nvPicPr>
            <p:cNvPr id="501" name="Google Shape;501;p51"/>
            <p:cNvPicPr preferRelativeResize="0"/>
            <p:nvPr/>
          </p:nvPicPr>
          <p:blipFill rotWithShape="1">
            <a:blip r:embed="rId6">
              <a:alphaModFix/>
            </a:blip>
            <a:srcRect/>
            <a:stretch/>
          </p:blipFill>
          <p:spPr>
            <a:xfrm>
              <a:off x="943728" y="2133600"/>
              <a:ext cx="123068" cy="4023360"/>
            </a:xfrm>
            <a:prstGeom prst="rect">
              <a:avLst/>
            </a:prstGeom>
            <a:noFill/>
            <a:ln>
              <a:noFill/>
            </a:ln>
          </p:spPr>
        </p:pic>
        <p:pic>
          <p:nvPicPr>
            <p:cNvPr id="502" name="Google Shape;502;p51"/>
            <p:cNvPicPr preferRelativeResize="0"/>
            <p:nvPr/>
          </p:nvPicPr>
          <p:blipFill rotWithShape="1">
            <a:blip r:embed="rId6">
              <a:alphaModFix/>
            </a:blip>
            <a:srcRect/>
            <a:stretch/>
          </p:blipFill>
          <p:spPr>
            <a:xfrm>
              <a:off x="2438400" y="2133600"/>
              <a:ext cx="123068" cy="4023360"/>
            </a:xfrm>
            <a:prstGeom prst="rect">
              <a:avLst/>
            </a:prstGeom>
            <a:noFill/>
            <a:ln>
              <a:noFill/>
            </a:ln>
          </p:spPr>
        </p:pic>
        <p:pic>
          <p:nvPicPr>
            <p:cNvPr id="503" name="Google Shape;503;p51"/>
            <p:cNvPicPr preferRelativeResize="0"/>
            <p:nvPr/>
          </p:nvPicPr>
          <p:blipFill rotWithShape="1">
            <a:blip r:embed="rId6">
              <a:alphaModFix/>
            </a:blip>
            <a:srcRect/>
            <a:stretch/>
          </p:blipFill>
          <p:spPr>
            <a:xfrm>
              <a:off x="6658732" y="2133600"/>
              <a:ext cx="123068" cy="4023360"/>
            </a:xfrm>
            <a:prstGeom prst="rect">
              <a:avLst/>
            </a:prstGeom>
            <a:noFill/>
            <a:ln>
              <a:noFill/>
            </a:ln>
          </p:spPr>
        </p:pic>
        <p:pic>
          <p:nvPicPr>
            <p:cNvPr id="504" name="Google Shape;504;p51"/>
            <p:cNvPicPr preferRelativeResize="0"/>
            <p:nvPr/>
          </p:nvPicPr>
          <p:blipFill rotWithShape="1">
            <a:blip r:embed="rId6">
              <a:alphaModFix/>
            </a:blip>
            <a:srcRect/>
            <a:stretch/>
          </p:blipFill>
          <p:spPr>
            <a:xfrm>
              <a:off x="8001000" y="2133600"/>
              <a:ext cx="123068" cy="4023360"/>
            </a:xfrm>
            <a:prstGeom prst="rect">
              <a:avLst/>
            </a:prstGeom>
            <a:noFill/>
            <a:ln>
              <a:noFill/>
            </a:ln>
          </p:spPr>
        </p:pic>
        <p:pic>
          <p:nvPicPr>
            <p:cNvPr id="505" name="Google Shape;505;p51"/>
            <p:cNvPicPr preferRelativeResize="0"/>
            <p:nvPr/>
          </p:nvPicPr>
          <p:blipFill rotWithShape="1">
            <a:blip r:embed="rId7">
              <a:alphaModFix/>
            </a:blip>
            <a:srcRect/>
            <a:stretch/>
          </p:blipFill>
          <p:spPr>
            <a:xfrm>
              <a:off x="2297497" y="6206753"/>
              <a:ext cx="404873" cy="217624"/>
            </a:xfrm>
            <a:prstGeom prst="rect">
              <a:avLst/>
            </a:prstGeom>
            <a:noFill/>
            <a:ln>
              <a:noFill/>
            </a:ln>
          </p:spPr>
        </p:pic>
        <p:pic>
          <p:nvPicPr>
            <p:cNvPr id="506" name="Google Shape;506;p51"/>
            <p:cNvPicPr preferRelativeResize="0"/>
            <p:nvPr/>
          </p:nvPicPr>
          <p:blipFill rotWithShape="1">
            <a:blip r:embed="rId7">
              <a:alphaModFix/>
            </a:blip>
            <a:srcRect/>
            <a:stretch/>
          </p:blipFill>
          <p:spPr>
            <a:xfrm>
              <a:off x="802825" y="6206753"/>
              <a:ext cx="404873" cy="217624"/>
            </a:xfrm>
            <a:prstGeom prst="rect">
              <a:avLst/>
            </a:prstGeom>
            <a:noFill/>
            <a:ln>
              <a:noFill/>
            </a:ln>
          </p:spPr>
        </p:pic>
        <p:pic>
          <p:nvPicPr>
            <p:cNvPr id="507" name="Google Shape;507;p51"/>
            <p:cNvPicPr preferRelativeResize="0"/>
            <p:nvPr/>
          </p:nvPicPr>
          <p:blipFill rotWithShape="1">
            <a:blip r:embed="rId7">
              <a:alphaModFix/>
            </a:blip>
            <a:srcRect/>
            <a:stretch/>
          </p:blipFill>
          <p:spPr>
            <a:xfrm>
              <a:off x="6553200" y="6206753"/>
              <a:ext cx="404873" cy="217624"/>
            </a:xfrm>
            <a:prstGeom prst="rect">
              <a:avLst/>
            </a:prstGeom>
            <a:noFill/>
            <a:ln>
              <a:noFill/>
            </a:ln>
          </p:spPr>
        </p:pic>
        <p:pic>
          <p:nvPicPr>
            <p:cNvPr id="508" name="Google Shape;508;p51"/>
            <p:cNvPicPr preferRelativeResize="0"/>
            <p:nvPr/>
          </p:nvPicPr>
          <p:blipFill rotWithShape="1">
            <a:blip r:embed="rId7">
              <a:alphaModFix/>
            </a:blip>
            <a:srcRect/>
            <a:stretch/>
          </p:blipFill>
          <p:spPr>
            <a:xfrm>
              <a:off x="7900927" y="6206753"/>
              <a:ext cx="404873" cy="217624"/>
            </a:xfrm>
            <a:prstGeom prst="rect">
              <a:avLst/>
            </a:prstGeom>
            <a:noFill/>
            <a:ln>
              <a:noFill/>
            </a:ln>
          </p:spPr>
        </p:pic>
        <p:pic>
          <p:nvPicPr>
            <p:cNvPr id="509" name="Google Shape;509;p51"/>
            <p:cNvPicPr preferRelativeResize="0"/>
            <p:nvPr/>
          </p:nvPicPr>
          <p:blipFill rotWithShape="1">
            <a:blip r:embed="rId8">
              <a:alphaModFix/>
            </a:blip>
            <a:srcRect/>
            <a:stretch/>
          </p:blipFill>
          <p:spPr>
            <a:xfrm>
              <a:off x="471823" y="1019462"/>
              <a:ext cx="8124153" cy="1407896"/>
            </a:xfrm>
            <a:prstGeom prst="rect">
              <a:avLst/>
            </a:prstGeom>
            <a:noFill/>
            <a:ln>
              <a:noFill/>
            </a:ln>
          </p:spPr>
        </p:pic>
      </p:grpSp>
      <p:pic>
        <p:nvPicPr>
          <p:cNvPr id="510" name="Google Shape;510;p51"/>
          <p:cNvPicPr preferRelativeResize="0"/>
          <p:nvPr/>
        </p:nvPicPr>
        <p:blipFill rotWithShape="1">
          <a:blip r:embed="rId9">
            <a:alphaModFix/>
          </a:blip>
          <a:srcRect/>
          <a:stretch/>
        </p:blipFill>
        <p:spPr>
          <a:xfrm>
            <a:off x="4038600" y="1631950"/>
            <a:ext cx="979487" cy="444500"/>
          </a:xfrm>
          <a:prstGeom prst="rect">
            <a:avLst/>
          </a:prstGeom>
          <a:noFill/>
          <a:ln>
            <a:noFill/>
          </a:ln>
        </p:spPr>
      </p:pic>
      <p:pic>
        <p:nvPicPr>
          <p:cNvPr id="511" name="Google Shape;511;p51"/>
          <p:cNvPicPr preferRelativeResize="0"/>
          <p:nvPr/>
        </p:nvPicPr>
        <p:blipFill rotWithShape="1">
          <a:blip r:embed="rId10">
            <a:alphaModFix/>
          </a:blip>
          <a:srcRect/>
          <a:stretch/>
        </p:blipFill>
        <p:spPr>
          <a:xfrm>
            <a:off x="2562225" y="3752850"/>
            <a:ext cx="4124325" cy="1047750"/>
          </a:xfrm>
          <a:prstGeom prst="rect">
            <a:avLst/>
          </a:prstGeom>
          <a:noFill/>
          <a:ln>
            <a:noFill/>
          </a:ln>
        </p:spPr>
      </p:pic>
      <p:pic>
        <p:nvPicPr>
          <p:cNvPr id="512" name="Google Shape;512;p51"/>
          <p:cNvPicPr preferRelativeResize="0"/>
          <p:nvPr/>
        </p:nvPicPr>
        <p:blipFill rotWithShape="1">
          <a:blip r:embed="rId11">
            <a:alphaModFix/>
          </a:blip>
          <a:srcRect/>
          <a:stretch/>
        </p:blipFill>
        <p:spPr>
          <a:xfrm>
            <a:off x="2517775" y="4800600"/>
            <a:ext cx="4140200" cy="990600"/>
          </a:xfrm>
          <a:prstGeom prst="rect">
            <a:avLst/>
          </a:prstGeom>
          <a:noFill/>
          <a:ln>
            <a:noFill/>
          </a:ln>
        </p:spPr>
      </p:pic>
      <p:pic>
        <p:nvPicPr>
          <p:cNvPr id="513" name="Google Shape;513;p51"/>
          <p:cNvPicPr preferRelativeResize="0"/>
          <p:nvPr/>
        </p:nvPicPr>
        <p:blipFill rotWithShape="1">
          <a:blip r:embed="rId12">
            <a:alphaModFix/>
          </a:blip>
          <a:srcRect/>
          <a:stretch/>
        </p:blipFill>
        <p:spPr>
          <a:xfrm>
            <a:off x="1076325" y="3992562"/>
            <a:ext cx="1362075" cy="568325"/>
          </a:xfrm>
          <a:prstGeom prst="rect">
            <a:avLst/>
          </a:prstGeom>
          <a:noFill/>
          <a:ln>
            <a:noFill/>
          </a:ln>
        </p:spPr>
      </p:pic>
      <p:pic>
        <p:nvPicPr>
          <p:cNvPr id="514" name="Google Shape;514;p51"/>
          <p:cNvPicPr preferRelativeResize="0"/>
          <p:nvPr/>
        </p:nvPicPr>
        <p:blipFill rotWithShape="1">
          <a:blip r:embed="rId13">
            <a:alphaModFix/>
          </a:blip>
          <a:srcRect/>
          <a:stretch/>
        </p:blipFill>
        <p:spPr>
          <a:xfrm>
            <a:off x="6751637" y="5013325"/>
            <a:ext cx="1249362" cy="565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250"/>
                                        <p:tgtEl>
                                          <p:spTgt spid="4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1250"/>
                                        <p:tgtEl>
                                          <p:spTgt spid="4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9"/>
                                        </p:tgtEl>
                                        <p:attrNameLst>
                                          <p:attrName>style.visibility</p:attrName>
                                        </p:attrNameLst>
                                      </p:cBhvr>
                                      <p:to>
                                        <p:strVal val="visible"/>
                                      </p:to>
                                    </p:set>
                                    <p:animEffect transition="in" filter="fade">
                                      <p:cBhvr>
                                        <p:cTn id="17" dur="2000"/>
                                        <p:tgtEl>
                                          <p:spTgt spid="4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1"/>
                                        </p:tgtEl>
                                        <p:attrNameLst>
                                          <p:attrName>style.visibility</p:attrName>
                                        </p:attrNameLst>
                                      </p:cBhvr>
                                      <p:to>
                                        <p:strVal val="visible"/>
                                      </p:to>
                                    </p:set>
                                    <p:animEffect transition="in" filter="fade">
                                      <p:cBhvr>
                                        <p:cTn id="22" dur="2000"/>
                                        <p:tgtEl>
                                          <p:spTgt spid="5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3"/>
                                        </p:tgtEl>
                                        <p:attrNameLst>
                                          <p:attrName>style.visibility</p:attrName>
                                        </p:attrNameLst>
                                      </p:cBhvr>
                                      <p:to>
                                        <p:strVal val="visible"/>
                                      </p:to>
                                    </p:set>
                                    <p:animEffect transition="in" filter="fade">
                                      <p:cBhvr>
                                        <p:cTn id="27" dur="1000"/>
                                        <p:tgtEl>
                                          <p:spTgt spid="5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
                                        </p:tgtEl>
                                        <p:attrNameLst>
                                          <p:attrName>style.visibility</p:attrName>
                                        </p:attrNameLst>
                                      </p:cBhvr>
                                      <p:to>
                                        <p:strVal val="visible"/>
                                      </p:to>
                                    </p:set>
                                    <p:animEffect transition="in" filter="fade">
                                      <p:cBhvr>
                                        <p:cTn id="32" dur="2000"/>
                                        <p:tgtEl>
                                          <p:spTgt spid="5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4"/>
                                        </p:tgtEl>
                                        <p:attrNameLst>
                                          <p:attrName>style.visibility</p:attrName>
                                        </p:attrNameLst>
                                      </p:cBhvr>
                                      <p:to>
                                        <p:strVal val="visible"/>
                                      </p:to>
                                    </p:set>
                                    <p:animEffect transition="in" filter="fade">
                                      <p:cBhvr>
                                        <p:cTn id="37" dur="1000"/>
                                        <p:tgtEl>
                                          <p:spTgt spid="5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0"/>
                                        </p:tgtEl>
                                        <p:attrNameLst>
                                          <p:attrName>style.visibility</p:attrName>
                                        </p:attrNameLst>
                                      </p:cBhvr>
                                      <p:to>
                                        <p:strVal val="visible"/>
                                      </p:to>
                                    </p:set>
                                    <p:animEffect transition="in" filter="fade">
                                      <p:cBhvr>
                                        <p:cTn id="42" dur="1822"/>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37</a:t>
            </a:fld>
            <a:endParaRPr/>
          </a:p>
        </p:txBody>
      </p:sp>
      <p:sp>
        <p:nvSpPr>
          <p:cNvPr id="521" name="Google Shape;521;p5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24.11:  </a:t>
            </a:r>
            <a:r>
              <a:rPr lang="en-US" sz="2000" b="1" i="1" u="none">
                <a:solidFill>
                  <a:schemeClr val="dk1"/>
                </a:solidFill>
                <a:latin typeface="Times"/>
                <a:ea typeface="Times"/>
                <a:cs typeface="Times"/>
                <a:sym typeface="Times"/>
              </a:rPr>
              <a:t>Data transfer</a:t>
            </a:r>
            <a:endParaRPr/>
          </a:p>
        </p:txBody>
      </p:sp>
      <p:grpSp>
        <p:nvGrpSpPr>
          <p:cNvPr id="522" name="Google Shape;522;p52"/>
          <p:cNvGrpSpPr/>
          <p:nvPr/>
        </p:nvGrpSpPr>
        <p:grpSpPr>
          <a:xfrm>
            <a:off x="471487" y="457200"/>
            <a:ext cx="8124825" cy="6084887"/>
            <a:chOff x="471823" y="457200"/>
            <a:chExt cx="8124153" cy="6085025"/>
          </a:xfrm>
        </p:grpSpPr>
        <p:grpSp>
          <p:nvGrpSpPr>
            <p:cNvPr id="523" name="Google Shape;523;p52"/>
            <p:cNvGrpSpPr/>
            <p:nvPr/>
          </p:nvGrpSpPr>
          <p:grpSpPr>
            <a:xfrm>
              <a:off x="943728" y="1600200"/>
              <a:ext cx="7180340" cy="4671773"/>
              <a:chOff x="943728" y="1805223"/>
              <a:chExt cx="7180340" cy="4023360"/>
            </a:xfrm>
          </p:grpSpPr>
          <p:pic>
            <p:nvPicPr>
              <p:cNvPr id="524" name="Google Shape;524;p52"/>
              <p:cNvPicPr preferRelativeResize="0"/>
              <p:nvPr/>
            </p:nvPicPr>
            <p:blipFill rotWithShape="1">
              <a:blip r:embed="rId3">
                <a:alphaModFix/>
              </a:blip>
              <a:srcRect/>
              <a:stretch/>
            </p:blipFill>
            <p:spPr>
              <a:xfrm>
                <a:off x="943728" y="1805223"/>
                <a:ext cx="123068" cy="4023360"/>
              </a:xfrm>
              <a:prstGeom prst="rect">
                <a:avLst/>
              </a:prstGeom>
              <a:noFill/>
              <a:ln>
                <a:noFill/>
              </a:ln>
            </p:spPr>
          </p:pic>
          <p:pic>
            <p:nvPicPr>
              <p:cNvPr id="525" name="Google Shape;525;p52"/>
              <p:cNvPicPr preferRelativeResize="0"/>
              <p:nvPr/>
            </p:nvPicPr>
            <p:blipFill rotWithShape="1">
              <a:blip r:embed="rId3">
                <a:alphaModFix/>
              </a:blip>
              <a:srcRect/>
              <a:stretch/>
            </p:blipFill>
            <p:spPr>
              <a:xfrm>
                <a:off x="2438400" y="1805223"/>
                <a:ext cx="123068" cy="4023360"/>
              </a:xfrm>
              <a:prstGeom prst="rect">
                <a:avLst/>
              </a:prstGeom>
              <a:noFill/>
              <a:ln>
                <a:noFill/>
              </a:ln>
            </p:spPr>
          </p:pic>
          <p:pic>
            <p:nvPicPr>
              <p:cNvPr id="526" name="Google Shape;526;p52"/>
              <p:cNvPicPr preferRelativeResize="0"/>
              <p:nvPr/>
            </p:nvPicPr>
            <p:blipFill rotWithShape="1">
              <a:blip r:embed="rId3">
                <a:alphaModFix/>
              </a:blip>
              <a:srcRect/>
              <a:stretch/>
            </p:blipFill>
            <p:spPr>
              <a:xfrm>
                <a:off x="6658732" y="1805223"/>
                <a:ext cx="123068" cy="4023360"/>
              </a:xfrm>
              <a:prstGeom prst="rect">
                <a:avLst/>
              </a:prstGeom>
              <a:noFill/>
              <a:ln>
                <a:noFill/>
              </a:ln>
            </p:spPr>
          </p:pic>
          <p:pic>
            <p:nvPicPr>
              <p:cNvPr id="527" name="Google Shape;527;p52"/>
              <p:cNvPicPr preferRelativeResize="0"/>
              <p:nvPr/>
            </p:nvPicPr>
            <p:blipFill rotWithShape="1">
              <a:blip r:embed="rId3">
                <a:alphaModFix/>
              </a:blip>
              <a:srcRect/>
              <a:stretch/>
            </p:blipFill>
            <p:spPr>
              <a:xfrm>
                <a:off x="8001000" y="1805223"/>
                <a:ext cx="123068" cy="4023360"/>
              </a:xfrm>
              <a:prstGeom prst="rect">
                <a:avLst/>
              </a:prstGeom>
              <a:noFill/>
              <a:ln>
                <a:noFill/>
              </a:ln>
            </p:spPr>
          </p:pic>
        </p:grpSp>
        <p:pic>
          <p:nvPicPr>
            <p:cNvPr id="528" name="Google Shape;528;p52"/>
            <p:cNvPicPr preferRelativeResize="0"/>
            <p:nvPr/>
          </p:nvPicPr>
          <p:blipFill rotWithShape="1">
            <a:blip r:embed="rId4">
              <a:alphaModFix/>
            </a:blip>
            <a:srcRect/>
            <a:stretch/>
          </p:blipFill>
          <p:spPr>
            <a:xfrm>
              <a:off x="2297497" y="6324600"/>
              <a:ext cx="404873" cy="217625"/>
            </a:xfrm>
            <a:prstGeom prst="rect">
              <a:avLst/>
            </a:prstGeom>
            <a:noFill/>
            <a:ln>
              <a:noFill/>
            </a:ln>
          </p:spPr>
        </p:pic>
        <p:pic>
          <p:nvPicPr>
            <p:cNvPr id="529" name="Google Shape;529;p52"/>
            <p:cNvPicPr preferRelativeResize="0"/>
            <p:nvPr/>
          </p:nvPicPr>
          <p:blipFill rotWithShape="1">
            <a:blip r:embed="rId4">
              <a:alphaModFix/>
            </a:blip>
            <a:srcRect/>
            <a:stretch/>
          </p:blipFill>
          <p:spPr>
            <a:xfrm>
              <a:off x="802825" y="6324600"/>
              <a:ext cx="404873" cy="217625"/>
            </a:xfrm>
            <a:prstGeom prst="rect">
              <a:avLst/>
            </a:prstGeom>
            <a:noFill/>
            <a:ln>
              <a:noFill/>
            </a:ln>
          </p:spPr>
        </p:pic>
        <p:pic>
          <p:nvPicPr>
            <p:cNvPr id="530" name="Google Shape;530;p52"/>
            <p:cNvPicPr preferRelativeResize="0"/>
            <p:nvPr/>
          </p:nvPicPr>
          <p:blipFill rotWithShape="1">
            <a:blip r:embed="rId4">
              <a:alphaModFix/>
            </a:blip>
            <a:srcRect/>
            <a:stretch/>
          </p:blipFill>
          <p:spPr>
            <a:xfrm>
              <a:off x="6553200" y="6324600"/>
              <a:ext cx="404873" cy="217625"/>
            </a:xfrm>
            <a:prstGeom prst="rect">
              <a:avLst/>
            </a:prstGeom>
            <a:noFill/>
            <a:ln>
              <a:noFill/>
            </a:ln>
          </p:spPr>
        </p:pic>
        <p:pic>
          <p:nvPicPr>
            <p:cNvPr id="531" name="Google Shape;531;p52"/>
            <p:cNvPicPr preferRelativeResize="0"/>
            <p:nvPr/>
          </p:nvPicPr>
          <p:blipFill rotWithShape="1">
            <a:blip r:embed="rId4">
              <a:alphaModFix/>
            </a:blip>
            <a:srcRect/>
            <a:stretch/>
          </p:blipFill>
          <p:spPr>
            <a:xfrm>
              <a:off x="7900927" y="6324600"/>
              <a:ext cx="404873" cy="217625"/>
            </a:xfrm>
            <a:prstGeom prst="rect">
              <a:avLst/>
            </a:prstGeom>
            <a:noFill/>
            <a:ln>
              <a:noFill/>
            </a:ln>
          </p:spPr>
        </p:pic>
        <p:pic>
          <p:nvPicPr>
            <p:cNvPr id="532" name="Google Shape;532;p52"/>
            <p:cNvPicPr preferRelativeResize="0"/>
            <p:nvPr/>
          </p:nvPicPr>
          <p:blipFill rotWithShape="1">
            <a:blip r:embed="rId5">
              <a:alphaModFix/>
            </a:blip>
            <a:srcRect/>
            <a:stretch/>
          </p:blipFill>
          <p:spPr>
            <a:xfrm>
              <a:off x="471823" y="457200"/>
              <a:ext cx="8124153" cy="1179295"/>
            </a:xfrm>
            <a:prstGeom prst="rect">
              <a:avLst/>
            </a:prstGeom>
            <a:noFill/>
            <a:ln>
              <a:noFill/>
            </a:ln>
          </p:spPr>
        </p:pic>
      </p:grpSp>
      <p:pic>
        <p:nvPicPr>
          <p:cNvPr id="533" name="Google Shape;533;p52"/>
          <p:cNvPicPr preferRelativeResize="0"/>
          <p:nvPr/>
        </p:nvPicPr>
        <p:blipFill rotWithShape="1">
          <a:blip r:embed="rId6">
            <a:alphaModFix/>
          </a:blip>
          <a:srcRect/>
          <a:stretch/>
        </p:blipFill>
        <p:spPr>
          <a:xfrm>
            <a:off x="2525712" y="1692275"/>
            <a:ext cx="4132262" cy="365125"/>
          </a:xfrm>
          <a:prstGeom prst="rect">
            <a:avLst/>
          </a:prstGeom>
          <a:noFill/>
          <a:ln>
            <a:noFill/>
          </a:ln>
        </p:spPr>
      </p:pic>
      <p:pic>
        <p:nvPicPr>
          <p:cNvPr id="534" name="Google Shape;534;p52"/>
          <p:cNvPicPr preferRelativeResize="0"/>
          <p:nvPr/>
        </p:nvPicPr>
        <p:blipFill rotWithShape="1">
          <a:blip r:embed="rId7">
            <a:alphaModFix/>
          </a:blip>
          <a:srcRect/>
          <a:stretch/>
        </p:blipFill>
        <p:spPr>
          <a:xfrm>
            <a:off x="2576512" y="5486400"/>
            <a:ext cx="4143375" cy="434975"/>
          </a:xfrm>
          <a:prstGeom prst="rect">
            <a:avLst/>
          </a:prstGeom>
          <a:noFill/>
          <a:ln>
            <a:noFill/>
          </a:ln>
        </p:spPr>
      </p:pic>
      <p:pic>
        <p:nvPicPr>
          <p:cNvPr id="535" name="Google Shape;535;p52"/>
          <p:cNvPicPr preferRelativeResize="0"/>
          <p:nvPr/>
        </p:nvPicPr>
        <p:blipFill rotWithShape="1">
          <a:blip r:embed="rId8">
            <a:alphaModFix/>
          </a:blip>
          <a:srcRect/>
          <a:stretch/>
        </p:blipFill>
        <p:spPr>
          <a:xfrm>
            <a:off x="2532062" y="2133600"/>
            <a:ext cx="4114800" cy="731837"/>
          </a:xfrm>
          <a:prstGeom prst="rect">
            <a:avLst/>
          </a:prstGeom>
          <a:noFill/>
          <a:ln>
            <a:noFill/>
          </a:ln>
        </p:spPr>
      </p:pic>
      <p:pic>
        <p:nvPicPr>
          <p:cNvPr id="536" name="Google Shape;536;p52"/>
          <p:cNvPicPr preferRelativeResize="0"/>
          <p:nvPr/>
        </p:nvPicPr>
        <p:blipFill rotWithShape="1">
          <a:blip r:embed="rId9">
            <a:alphaModFix/>
          </a:blip>
          <a:srcRect/>
          <a:stretch/>
        </p:blipFill>
        <p:spPr>
          <a:xfrm>
            <a:off x="2514600" y="2835275"/>
            <a:ext cx="4038600" cy="822325"/>
          </a:xfrm>
          <a:prstGeom prst="rect">
            <a:avLst/>
          </a:prstGeom>
          <a:noFill/>
          <a:ln>
            <a:noFill/>
          </a:ln>
        </p:spPr>
      </p:pic>
      <p:pic>
        <p:nvPicPr>
          <p:cNvPr id="537" name="Google Shape;537;p52"/>
          <p:cNvPicPr preferRelativeResize="0"/>
          <p:nvPr/>
        </p:nvPicPr>
        <p:blipFill rotWithShape="1">
          <a:blip r:embed="rId10">
            <a:alphaModFix/>
          </a:blip>
          <a:srcRect/>
          <a:stretch/>
        </p:blipFill>
        <p:spPr>
          <a:xfrm>
            <a:off x="2500312" y="3627437"/>
            <a:ext cx="4205287" cy="639762"/>
          </a:xfrm>
          <a:prstGeom prst="rect">
            <a:avLst/>
          </a:prstGeom>
          <a:noFill/>
          <a:ln>
            <a:noFill/>
          </a:ln>
        </p:spPr>
      </p:pic>
      <p:pic>
        <p:nvPicPr>
          <p:cNvPr id="538" name="Google Shape;538;p52"/>
          <p:cNvPicPr preferRelativeResize="0"/>
          <p:nvPr/>
        </p:nvPicPr>
        <p:blipFill rotWithShape="1">
          <a:blip r:embed="rId11">
            <a:alphaModFix/>
          </a:blip>
          <a:srcRect/>
          <a:stretch/>
        </p:blipFill>
        <p:spPr>
          <a:xfrm>
            <a:off x="2549525" y="4449762"/>
            <a:ext cx="4156075" cy="731837"/>
          </a:xfrm>
          <a:prstGeom prst="rect">
            <a:avLst/>
          </a:prstGeom>
          <a:noFill/>
          <a:ln>
            <a:noFill/>
          </a:ln>
        </p:spPr>
      </p:pic>
      <p:pic>
        <p:nvPicPr>
          <p:cNvPr id="539" name="Google Shape;539;p52"/>
          <p:cNvPicPr preferRelativeResize="0"/>
          <p:nvPr/>
        </p:nvPicPr>
        <p:blipFill rotWithShape="1">
          <a:blip r:embed="rId12">
            <a:alphaModFix/>
          </a:blip>
          <a:srcRect/>
          <a:stretch/>
        </p:blipFill>
        <p:spPr>
          <a:xfrm>
            <a:off x="6789737" y="2441575"/>
            <a:ext cx="1196975" cy="341312"/>
          </a:xfrm>
          <a:prstGeom prst="rect">
            <a:avLst/>
          </a:prstGeom>
          <a:noFill/>
          <a:ln>
            <a:noFill/>
          </a:ln>
        </p:spPr>
      </p:pic>
      <p:pic>
        <p:nvPicPr>
          <p:cNvPr id="540" name="Google Shape;540;p52"/>
          <p:cNvPicPr preferRelativeResize="0"/>
          <p:nvPr/>
        </p:nvPicPr>
        <p:blipFill rotWithShape="1">
          <a:blip r:embed="rId12">
            <a:alphaModFix/>
          </a:blip>
          <a:srcRect/>
          <a:stretch/>
        </p:blipFill>
        <p:spPr>
          <a:xfrm>
            <a:off x="6756400" y="3163887"/>
            <a:ext cx="1279525" cy="365125"/>
          </a:xfrm>
          <a:prstGeom prst="rect">
            <a:avLst/>
          </a:prstGeom>
          <a:noFill/>
          <a:ln>
            <a:noFill/>
          </a:ln>
        </p:spPr>
      </p:pic>
      <p:pic>
        <p:nvPicPr>
          <p:cNvPr id="541" name="Google Shape;541;p52"/>
          <p:cNvPicPr preferRelativeResize="0"/>
          <p:nvPr/>
        </p:nvPicPr>
        <p:blipFill rotWithShape="1">
          <a:blip r:embed="rId13">
            <a:alphaModFix/>
          </a:blip>
          <a:srcRect/>
          <a:stretch/>
        </p:blipFill>
        <p:spPr>
          <a:xfrm>
            <a:off x="1066800" y="2135187"/>
            <a:ext cx="1368425" cy="392112"/>
          </a:xfrm>
          <a:prstGeom prst="rect">
            <a:avLst/>
          </a:prstGeom>
          <a:noFill/>
          <a:ln>
            <a:noFill/>
          </a:ln>
        </p:spPr>
      </p:pic>
      <p:pic>
        <p:nvPicPr>
          <p:cNvPr id="542" name="Google Shape;542;p52"/>
          <p:cNvPicPr preferRelativeResize="0"/>
          <p:nvPr/>
        </p:nvPicPr>
        <p:blipFill rotWithShape="1">
          <a:blip r:embed="rId14">
            <a:alphaModFix/>
          </a:blip>
          <a:srcRect/>
          <a:stretch/>
        </p:blipFill>
        <p:spPr>
          <a:xfrm>
            <a:off x="6757987" y="3563937"/>
            <a:ext cx="1228725" cy="392112"/>
          </a:xfrm>
          <a:prstGeom prst="rect">
            <a:avLst/>
          </a:prstGeom>
          <a:noFill/>
          <a:ln>
            <a:noFill/>
          </a:ln>
        </p:spPr>
      </p:pic>
      <p:pic>
        <p:nvPicPr>
          <p:cNvPr id="543" name="Google Shape;543;p52"/>
          <p:cNvPicPr preferRelativeResize="0"/>
          <p:nvPr/>
        </p:nvPicPr>
        <p:blipFill rotWithShape="1">
          <a:blip r:embed="rId13">
            <a:alphaModFix/>
          </a:blip>
          <a:srcRect/>
          <a:stretch/>
        </p:blipFill>
        <p:spPr>
          <a:xfrm>
            <a:off x="1069975" y="4333875"/>
            <a:ext cx="1368425" cy="390525"/>
          </a:xfrm>
          <a:prstGeom prst="rect">
            <a:avLst/>
          </a:prstGeom>
          <a:noFill/>
          <a:ln>
            <a:noFill/>
          </a:ln>
        </p:spPr>
      </p:pic>
      <p:pic>
        <p:nvPicPr>
          <p:cNvPr id="544" name="Google Shape;544;p52"/>
          <p:cNvPicPr preferRelativeResize="0"/>
          <p:nvPr/>
        </p:nvPicPr>
        <p:blipFill rotWithShape="1">
          <a:blip r:embed="rId12">
            <a:alphaModFix/>
          </a:blip>
          <a:srcRect/>
          <a:stretch/>
        </p:blipFill>
        <p:spPr>
          <a:xfrm>
            <a:off x="6789737" y="4800600"/>
            <a:ext cx="1196975" cy="341312"/>
          </a:xfrm>
          <a:prstGeom prst="rect">
            <a:avLst/>
          </a:prstGeom>
          <a:noFill/>
          <a:ln>
            <a:noFill/>
          </a:ln>
        </p:spPr>
      </p:pic>
      <p:pic>
        <p:nvPicPr>
          <p:cNvPr id="545" name="Google Shape;545;p52"/>
          <p:cNvPicPr preferRelativeResize="0"/>
          <p:nvPr/>
        </p:nvPicPr>
        <p:blipFill rotWithShape="1">
          <a:blip r:embed="rId15">
            <a:alphaModFix/>
          </a:blip>
          <a:srcRect/>
          <a:stretch/>
        </p:blipFill>
        <p:spPr>
          <a:xfrm>
            <a:off x="1066800" y="3868737"/>
            <a:ext cx="1371600" cy="322262"/>
          </a:xfrm>
          <a:prstGeom prst="rect">
            <a:avLst/>
          </a:prstGeom>
          <a:noFill/>
          <a:ln>
            <a:noFill/>
          </a:ln>
        </p:spPr>
      </p:pic>
      <p:pic>
        <p:nvPicPr>
          <p:cNvPr id="546" name="Google Shape;546;p52"/>
          <p:cNvPicPr preferRelativeResize="0"/>
          <p:nvPr/>
        </p:nvPicPr>
        <p:blipFill rotWithShape="1">
          <a:blip r:embed="rId13">
            <a:alphaModFix/>
          </a:blip>
          <a:srcRect/>
          <a:stretch/>
        </p:blipFill>
        <p:spPr>
          <a:xfrm>
            <a:off x="1069975" y="2835275"/>
            <a:ext cx="1368425" cy="390525"/>
          </a:xfrm>
          <a:prstGeom prst="rect">
            <a:avLst/>
          </a:prstGeom>
          <a:noFill/>
          <a:ln>
            <a:noFill/>
          </a:ln>
        </p:spPr>
      </p:pic>
      <p:pic>
        <p:nvPicPr>
          <p:cNvPr id="547" name="Google Shape;547;p52"/>
          <p:cNvPicPr preferRelativeResize="0"/>
          <p:nvPr/>
        </p:nvPicPr>
        <p:blipFill rotWithShape="1">
          <a:blip r:embed="rId16">
            <a:alphaModFix/>
          </a:blip>
          <a:srcRect/>
          <a:stretch/>
        </p:blipFill>
        <p:spPr>
          <a:xfrm>
            <a:off x="3328987" y="1046162"/>
            <a:ext cx="2638425" cy="219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500"/>
                                        <p:tgtEl>
                                          <p:spTgt spid="5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1"/>
                                        </p:tgtEl>
                                        <p:attrNameLst>
                                          <p:attrName>style.visibility</p:attrName>
                                        </p:attrNameLst>
                                      </p:cBhvr>
                                      <p:to>
                                        <p:strVal val="visible"/>
                                      </p:to>
                                    </p:set>
                                    <p:animEffect transition="in" filter="fade">
                                      <p:cBhvr>
                                        <p:cTn id="12" dur="500"/>
                                        <p:tgtEl>
                                          <p:spTgt spid="5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5"/>
                                        </p:tgtEl>
                                        <p:attrNameLst>
                                          <p:attrName>style.visibility</p:attrName>
                                        </p:attrNameLst>
                                      </p:cBhvr>
                                      <p:to>
                                        <p:strVal val="visible"/>
                                      </p:to>
                                    </p:set>
                                    <p:animEffect transition="in" filter="fade">
                                      <p:cBhvr>
                                        <p:cTn id="17" dur="500"/>
                                        <p:tgtEl>
                                          <p:spTgt spid="5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9"/>
                                        </p:tgtEl>
                                        <p:attrNameLst>
                                          <p:attrName>style.visibility</p:attrName>
                                        </p:attrNameLst>
                                      </p:cBhvr>
                                      <p:to>
                                        <p:strVal val="visible"/>
                                      </p:to>
                                    </p:set>
                                    <p:animEffect transition="in" filter="fade">
                                      <p:cBhvr>
                                        <p:cTn id="22" dur="500"/>
                                        <p:tgtEl>
                                          <p:spTgt spid="5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fade">
                                      <p:cBhvr>
                                        <p:cTn id="27" dur="500"/>
                                        <p:tgtEl>
                                          <p:spTgt spid="5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6"/>
                                        </p:tgtEl>
                                        <p:attrNameLst>
                                          <p:attrName>style.visibility</p:attrName>
                                        </p:attrNameLst>
                                      </p:cBhvr>
                                      <p:to>
                                        <p:strVal val="visible"/>
                                      </p:to>
                                    </p:set>
                                    <p:animEffect transition="in" filter="fade">
                                      <p:cBhvr>
                                        <p:cTn id="32" dur="500"/>
                                        <p:tgtEl>
                                          <p:spTgt spid="5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0"/>
                                        </p:tgtEl>
                                        <p:attrNameLst>
                                          <p:attrName>style.visibility</p:attrName>
                                        </p:attrNameLst>
                                      </p:cBhvr>
                                      <p:to>
                                        <p:strVal val="visible"/>
                                      </p:to>
                                    </p:set>
                                    <p:animEffect transition="in" filter="fade">
                                      <p:cBhvr>
                                        <p:cTn id="37" dur="500"/>
                                        <p:tgtEl>
                                          <p:spTgt spid="5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2"/>
                                        </p:tgtEl>
                                        <p:attrNameLst>
                                          <p:attrName>style.visibility</p:attrName>
                                        </p:attrNameLst>
                                      </p:cBhvr>
                                      <p:to>
                                        <p:strVal val="visible"/>
                                      </p:to>
                                    </p:set>
                                    <p:animEffect transition="in" filter="fade">
                                      <p:cBhvr>
                                        <p:cTn id="42" dur="500"/>
                                        <p:tgtEl>
                                          <p:spTgt spid="5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7"/>
                                        </p:tgtEl>
                                        <p:attrNameLst>
                                          <p:attrName>style.visibility</p:attrName>
                                        </p:attrNameLst>
                                      </p:cBhvr>
                                      <p:to>
                                        <p:strVal val="visible"/>
                                      </p:to>
                                    </p:set>
                                    <p:animEffect transition="in" filter="fade">
                                      <p:cBhvr>
                                        <p:cTn id="47" dur="500"/>
                                        <p:tgtEl>
                                          <p:spTgt spid="5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45"/>
                                        </p:tgtEl>
                                        <p:attrNameLst>
                                          <p:attrName>style.visibility</p:attrName>
                                        </p:attrNameLst>
                                      </p:cBhvr>
                                      <p:to>
                                        <p:strVal val="visible"/>
                                      </p:to>
                                    </p:set>
                                    <p:animEffect transition="in" filter="fade">
                                      <p:cBhvr>
                                        <p:cTn id="52" dur="500"/>
                                        <p:tgtEl>
                                          <p:spTgt spid="5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43"/>
                                        </p:tgtEl>
                                        <p:attrNameLst>
                                          <p:attrName>style.visibility</p:attrName>
                                        </p:attrNameLst>
                                      </p:cBhvr>
                                      <p:to>
                                        <p:strVal val="visible"/>
                                      </p:to>
                                    </p:set>
                                    <p:animEffect transition="in" filter="fade">
                                      <p:cBhvr>
                                        <p:cTn id="57" dur="500"/>
                                        <p:tgtEl>
                                          <p:spTgt spid="5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38"/>
                                        </p:tgtEl>
                                        <p:attrNameLst>
                                          <p:attrName>style.visibility</p:attrName>
                                        </p:attrNameLst>
                                      </p:cBhvr>
                                      <p:to>
                                        <p:strVal val="visible"/>
                                      </p:to>
                                    </p:set>
                                    <p:animEffect transition="in" filter="fade">
                                      <p:cBhvr>
                                        <p:cTn id="62" dur="500"/>
                                        <p:tgtEl>
                                          <p:spTgt spid="53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44"/>
                                        </p:tgtEl>
                                        <p:attrNameLst>
                                          <p:attrName>style.visibility</p:attrName>
                                        </p:attrNameLst>
                                      </p:cBhvr>
                                      <p:to>
                                        <p:strVal val="visible"/>
                                      </p:to>
                                    </p:set>
                                    <p:animEffect transition="in" filter="fade">
                                      <p:cBhvr>
                                        <p:cTn id="67" dur="500"/>
                                        <p:tgtEl>
                                          <p:spTgt spid="5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34"/>
                                        </p:tgtEl>
                                        <p:attrNameLst>
                                          <p:attrName>style.visibility</p:attrName>
                                        </p:attrNameLst>
                                      </p:cBhvr>
                                      <p:to>
                                        <p:strVal val="visible"/>
                                      </p:to>
                                    </p:set>
                                    <p:animEffect transition="in" filter="fade">
                                      <p:cBhvr>
                                        <p:cTn id="72" dur="500"/>
                                        <p:tgtEl>
                                          <p:spTgt spid="5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47"/>
                                        </p:tgtEl>
                                        <p:attrNameLst>
                                          <p:attrName>style.visibility</p:attrName>
                                        </p:attrNameLst>
                                      </p:cBhvr>
                                      <p:to>
                                        <p:strVal val="visible"/>
                                      </p:to>
                                    </p:set>
                                    <p:animEffect transition="in" filter="fade">
                                      <p:cBhvr>
                                        <p:cTn id="77" dur="1822"/>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38</a:t>
            </a:fld>
            <a:endParaRPr/>
          </a:p>
        </p:txBody>
      </p:sp>
      <p:sp>
        <p:nvSpPr>
          <p:cNvPr id="554" name="Google Shape;554;p53"/>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24.12: </a:t>
            </a:r>
            <a:r>
              <a:rPr lang="en-US" sz="2000" b="1" i="1" u="none">
                <a:solidFill>
                  <a:schemeClr val="dk1"/>
                </a:solidFill>
                <a:latin typeface="Times"/>
                <a:ea typeface="Times"/>
                <a:cs typeface="Times"/>
                <a:sym typeface="Times"/>
              </a:rPr>
              <a:t>Connection termination using three-way handshaking</a:t>
            </a:r>
            <a:endParaRPr/>
          </a:p>
        </p:txBody>
      </p:sp>
      <p:grpSp>
        <p:nvGrpSpPr>
          <p:cNvPr id="555" name="Google Shape;555;p53"/>
          <p:cNvGrpSpPr/>
          <p:nvPr/>
        </p:nvGrpSpPr>
        <p:grpSpPr>
          <a:xfrm>
            <a:off x="444500" y="1003300"/>
            <a:ext cx="8123237" cy="5405437"/>
            <a:chOff x="471823" y="1019462"/>
            <a:chExt cx="8124153" cy="5404915"/>
          </a:xfrm>
        </p:grpSpPr>
        <p:pic>
          <p:nvPicPr>
            <p:cNvPr id="556" name="Google Shape;556;p53"/>
            <p:cNvPicPr preferRelativeResize="0"/>
            <p:nvPr/>
          </p:nvPicPr>
          <p:blipFill rotWithShape="1">
            <a:blip r:embed="rId3">
              <a:alphaModFix/>
            </a:blip>
            <a:srcRect/>
            <a:stretch/>
          </p:blipFill>
          <p:spPr>
            <a:xfrm>
              <a:off x="943728" y="2133600"/>
              <a:ext cx="123068" cy="4023360"/>
            </a:xfrm>
            <a:prstGeom prst="rect">
              <a:avLst/>
            </a:prstGeom>
            <a:noFill/>
            <a:ln>
              <a:noFill/>
            </a:ln>
          </p:spPr>
        </p:pic>
        <p:pic>
          <p:nvPicPr>
            <p:cNvPr id="557" name="Google Shape;557;p53"/>
            <p:cNvPicPr preferRelativeResize="0"/>
            <p:nvPr/>
          </p:nvPicPr>
          <p:blipFill rotWithShape="1">
            <a:blip r:embed="rId3">
              <a:alphaModFix/>
            </a:blip>
            <a:srcRect/>
            <a:stretch/>
          </p:blipFill>
          <p:spPr>
            <a:xfrm>
              <a:off x="2438400" y="2133600"/>
              <a:ext cx="123068" cy="4023360"/>
            </a:xfrm>
            <a:prstGeom prst="rect">
              <a:avLst/>
            </a:prstGeom>
            <a:noFill/>
            <a:ln>
              <a:noFill/>
            </a:ln>
          </p:spPr>
        </p:pic>
        <p:pic>
          <p:nvPicPr>
            <p:cNvPr id="558" name="Google Shape;558;p53"/>
            <p:cNvPicPr preferRelativeResize="0"/>
            <p:nvPr/>
          </p:nvPicPr>
          <p:blipFill rotWithShape="1">
            <a:blip r:embed="rId3">
              <a:alphaModFix/>
            </a:blip>
            <a:srcRect/>
            <a:stretch/>
          </p:blipFill>
          <p:spPr>
            <a:xfrm>
              <a:off x="6658732" y="2133600"/>
              <a:ext cx="123068" cy="4023360"/>
            </a:xfrm>
            <a:prstGeom prst="rect">
              <a:avLst/>
            </a:prstGeom>
            <a:noFill/>
            <a:ln>
              <a:noFill/>
            </a:ln>
          </p:spPr>
        </p:pic>
        <p:pic>
          <p:nvPicPr>
            <p:cNvPr id="559" name="Google Shape;559;p53"/>
            <p:cNvPicPr preferRelativeResize="0"/>
            <p:nvPr/>
          </p:nvPicPr>
          <p:blipFill rotWithShape="1">
            <a:blip r:embed="rId3">
              <a:alphaModFix/>
            </a:blip>
            <a:srcRect/>
            <a:stretch/>
          </p:blipFill>
          <p:spPr>
            <a:xfrm>
              <a:off x="8001000" y="2133600"/>
              <a:ext cx="123068" cy="4023360"/>
            </a:xfrm>
            <a:prstGeom prst="rect">
              <a:avLst/>
            </a:prstGeom>
            <a:noFill/>
            <a:ln>
              <a:noFill/>
            </a:ln>
          </p:spPr>
        </p:pic>
        <p:pic>
          <p:nvPicPr>
            <p:cNvPr id="560" name="Google Shape;560;p53"/>
            <p:cNvPicPr preferRelativeResize="0"/>
            <p:nvPr/>
          </p:nvPicPr>
          <p:blipFill rotWithShape="1">
            <a:blip r:embed="rId4">
              <a:alphaModFix/>
            </a:blip>
            <a:srcRect/>
            <a:stretch/>
          </p:blipFill>
          <p:spPr>
            <a:xfrm>
              <a:off x="2297497" y="6206753"/>
              <a:ext cx="404873" cy="217624"/>
            </a:xfrm>
            <a:prstGeom prst="rect">
              <a:avLst/>
            </a:prstGeom>
            <a:noFill/>
            <a:ln>
              <a:noFill/>
            </a:ln>
          </p:spPr>
        </p:pic>
        <p:pic>
          <p:nvPicPr>
            <p:cNvPr id="561" name="Google Shape;561;p53"/>
            <p:cNvPicPr preferRelativeResize="0"/>
            <p:nvPr/>
          </p:nvPicPr>
          <p:blipFill rotWithShape="1">
            <a:blip r:embed="rId4">
              <a:alphaModFix/>
            </a:blip>
            <a:srcRect/>
            <a:stretch/>
          </p:blipFill>
          <p:spPr>
            <a:xfrm>
              <a:off x="802825" y="6206753"/>
              <a:ext cx="404873" cy="217624"/>
            </a:xfrm>
            <a:prstGeom prst="rect">
              <a:avLst/>
            </a:prstGeom>
            <a:noFill/>
            <a:ln>
              <a:noFill/>
            </a:ln>
          </p:spPr>
        </p:pic>
        <p:pic>
          <p:nvPicPr>
            <p:cNvPr id="562" name="Google Shape;562;p53"/>
            <p:cNvPicPr preferRelativeResize="0"/>
            <p:nvPr/>
          </p:nvPicPr>
          <p:blipFill rotWithShape="1">
            <a:blip r:embed="rId4">
              <a:alphaModFix/>
            </a:blip>
            <a:srcRect/>
            <a:stretch/>
          </p:blipFill>
          <p:spPr>
            <a:xfrm>
              <a:off x="6553200" y="6206753"/>
              <a:ext cx="404873" cy="217624"/>
            </a:xfrm>
            <a:prstGeom prst="rect">
              <a:avLst/>
            </a:prstGeom>
            <a:noFill/>
            <a:ln>
              <a:noFill/>
            </a:ln>
          </p:spPr>
        </p:pic>
        <p:pic>
          <p:nvPicPr>
            <p:cNvPr id="563" name="Google Shape;563;p53"/>
            <p:cNvPicPr preferRelativeResize="0"/>
            <p:nvPr/>
          </p:nvPicPr>
          <p:blipFill rotWithShape="1">
            <a:blip r:embed="rId4">
              <a:alphaModFix/>
            </a:blip>
            <a:srcRect/>
            <a:stretch/>
          </p:blipFill>
          <p:spPr>
            <a:xfrm>
              <a:off x="7900927" y="6206753"/>
              <a:ext cx="404873" cy="217624"/>
            </a:xfrm>
            <a:prstGeom prst="rect">
              <a:avLst/>
            </a:prstGeom>
            <a:noFill/>
            <a:ln>
              <a:noFill/>
            </a:ln>
          </p:spPr>
        </p:pic>
        <p:pic>
          <p:nvPicPr>
            <p:cNvPr id="564" name="Google Shape;564;p53"/>
            <p:cNvPicPr preferRelativeResize="0"/>
            <p:nvPr/>
          </p:nvPicPr>
          <p:blipFill rotWithShape="1">
            <a:blip r:embed="rId5">
              <a:alphaModFix/>
            </a:blip>
            <a:srcRect/>
            <a:stretch/>
          </p:blipFill>
          <p:spPr>
            <a:xfrm>
              <a:off x="471823" y="1019462"/>
              <a:ext cx="8124153" cy="1407896"/>
            </a:xfrm>
            <a:prstGeom prst="rect">
              <a:avLst/>
            </a:prstGeom>
            <a:noFill/>
            <a:ln>
              <a:noFill/>
            </a:ln>
          </p:spPr>
        </p:pic>
      </p:grpSp>
      <p:pic>
        <p:nvPicPr>
          <p:cNvPr id="565" name="Google Shape;565;p53"/>
          <p:cNvPicPr preferRelativeResize="0"/>
          <p:nvPr/>
        </p:nvPicPr>
        <p:blipFill rotWithShape="1">
          <a:blip r:embed="rId6">
            <a:alphaModFix/>
          </a:blip>
          <a:srcRect/>
          <a:stretch/>
        </p:blipFill>
        <p:spPr>
          <a:xfrm>
            <a:off x="3276600" y="1489075"/>
            <a:ext cx="2625725" cy="219075"/>
          </a:xfrm>
          <a:prstGeom prst="rect">
            <a:avLst/>
          </a:prstGeom>
          <a:noFill/>
          <a:ln>
            <a:noFill/>
          </a:ln>
        </p:spPr>
      </p:pic>
      <p:pic>
        <p:nvPicPr>
          <p:cNvPr id="566" name="Google Shape;566;p53"/>
          <p:cNvPicPr preferRelativeResize="0"/>
          <p:nvPr/>
        </p:nvPicPr>
        <p:blipFill rotWithShape="1">
          <a:blip r:embed="rId7">
            <a:alphaModFix/>
          </a:blip>
          <a:srcRect/>
          <a:stretch/>
        </p:blipFill>
        <p:spPr>
          <a:xfrm>
            <a:off x="1054100" y="2697162"/>
            <a:ext cx="1357312" cy="328612"/>
          </a:xfrm>
          <a:prstGeom prst="rect">
            <a:avLst/>
          </a:prstGeom>
          <a:noFill/>
          <a:ln>
            <a:noFill/>
          </a:ln>
        </p:spPr>
      </p:pic>
      <p:pic>
        <p:nvPicPr>
          <p:cNvPr id="567" name="Google Shape;567;p53"/>
          <p:cNvPicPr preferRelativeResize="0"/>
          <p:nvPr/>
        </p:nvPicPr>
        <p:blipFill rotWithShape="1">
          <a:blip r:embed="rId8">
            <a:alphaModFix/>
          </a:blip>
          <a:srcRect/>
          <a:stretch/>
        </p:blipFill>
        <p:spPr>
          <a:xfrm>
            <a:off x="2514600" y="2425700"/>
            <a:ext cx="4116387" cy="1003300"/>
          </a:xfrm>
          <a:prstGeom prst="rect">
            <a:avLst/>
          </a:prstGeom>
          <a:noFill/>
          <a:ln>
            <a:noFill/>
          </a:ln>
        </p:spPr>
      </p:pic>
      <p:pic>
        <p:nvPicPr>
          <p:cNvPr id="568" name="Google Shape;568;p53"/>
          <p:cNvPicPr preferRelativeResize="0"/>
          <p:nvPr/>
        </p:nvPicPr>
        <p:blipFill rotWithShape="1">
          <a:blip r:embed="rId9">
            <a:alphaModFix/>
          </a:blip>
          <a:srcRect/>
          <a:stretch/>
        </p:blipFill>
        <p:spPr>
          <a:xfrm>
            <a:off x="6721475" y="3733800"/>
            <a:ext cx="1279525" cy="358775"/>
          </a:xfrm>
          <a:prstGeom prst="rect">
            <a:avLst/>
          </a:prstGeom>
          <a:noFill/>
          <a:ln>
            <a:noFill/>
          </a:ln>
        </p:spPr>
      </p:pic>
      <p:pic>
        <p:nvPicPr>
          <p:cNvPr id="569" name="Google Shape;569;p53"/>
          <p:cNvPicPr preferRelativeResize="0"/>
          <p:nvPr/>
        </p:nvPicPr>
        <p:blipFill rotWithShape="1">
          <a:blip r:embed="rId10">
            <a:alphaModFix/>
          </a:blip>
          <a:srcRect/>
          <a:stretch/>
        </p:blipFill>
        <p:spPr>
          <a:xfrm>
            <a:off x="2533650" y="3492500"/>
            <a:ext cx="4095750" cy="1003300"/>
          </a:xfrm>
          <a:prstGeom prst="rect">
            <a:avLst/>
          </a:prstGeom>
          <a:noFill/>
          <a:ln>
            <a:noFill/>
          </a:ln>
        </p:spPr>
      </p:pic>
      <p:pic>
        <p:nvPicPr>
          <p:cNvPr id="570" name="Google Shape;570;p53"/>
          <p:cNvPicPr preferRelativeResize="0"/>
          <p:nvPr/>
        </p:nvPicPr>
        <p:blipFill rotWithShape="1">
          <a:blip r:embed="rId11">
            <a:alphaModFix/>
          </a:blip>
          <a:srcRect/>
          <a:stretch/>
        </p:blipFill>
        <p:spPr>
          <a:xfrm>
            <a:off x="1000125" y="3700462"/>
            <a:ext cx="1362075" cy="569912"/>
          </a:xfrm>
          <a:prstGeom prst="rect">
            <a:avLst/>
          </a:prstGeom>
          <a:noFill/>
          <a:ln>
            <a:noFill/>
          </a:ln>
        </p:spPr>
      </p:pic>
      <p:pic>
        <p:nvPicPr>
          <p:cNvPr id="571" name="Google Shape;571;p53"/>
          <p:cNvPicPr preferRelativeResize="0"/>
          <p:nvPr/>
        </p:nvPicPr>
        <p:blipFill rotWithShape="1">
          <a:blip r:embed="rId12">
            <a:alphaModFix/>
          </a:blip>
          <a:srcRect/>
          <a:stretch/>
        </p:blipFill>
        <p:spPr>
          <a:xfrm>
            <a:off x="2489200" y="4495800"/>
            <a:ext cx="4140200" cy="998537"/>
          </a:xfrm>
          <a:prstGeom prst="rect">
            <a:avLst/>
          </a:prstGeom>
          <a:noFill/>
          <a:ln>
            <a:noFill/>
          </a:ln>
        </p:spPr>
      </p:pic>
      <p:pic>
        <p:nvPicPr>
          <p:cNvPr id="572" name="Google Shape;572;p53"/>
          <p:cNvPicPr preferRelativeResize="0"/>
          <p:nvPr/>
        </p:nvPicPr>
        <p:blipFill rotWithShape="1">
          <a:blip r:embed="rId13">
            <a:alphaModFix/>
          </a:blip>
          <a:srcRect/>
          <a:stretch/>
        </p:blipFill>
        <p:spPr>
          <a:xfrm>
            <a:off x="6769100" y="4770437"/>
            <a:ext cx="1204912" cy="5635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500"/>
                                        <p:tgtEl>
                                          <p:spTgt spid="5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fade">
                                      <p:cBhvr>
                                        <p:cTn id="12" dur="1750"/>
                                        <p:tgtEl>
                                          <p:spTgt spid="5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8"/>
                                        </p:tgtEl>
                                        <p:attrNameLst>
                                          <p:attrName>style.visibility</p:attrName>
                                        </p:attrNameLst>
                                      </p:cBhvr>
                                      <p:to>
                                        <p:strVal val="visible"/>
                                      </p:to>
                                    </p:set>
                                    <p:animEffect transition="in" filter="fade">
                                      <p:cBhvr>
                                        <p:cTn id="17" dur="500"/>
                                        <p:tgtEl>
                                          <p:spTgt spid="5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9"/>
                                        </p:tgtEl>
                                        <p:attrNameLst>
                                          <p:attrName>style.visibility</p:attrName>
                                        </p:attrNameLst>
                                      </p:cBhvr>
                                      <p:to>
                                        <p:strVal val="visible"/>
                                      </p:to>
                                    </p:set>
                                    <p:animEffect transition="in" filter="fade">
                                      <p:cBhvr>
                                        <p:cTn id="22" dur="1500"/>
                                        <p:tgtEl>
                                          <p:spTgt spid="5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0"/>
                                        </p:tgtEl>
                                        <p:attrNameLst>
                                          <p:attrName>style.visibility</p:attrName>
                                        </p:attrNameLst>
                                      </p:cBhvr>
                                      <p:to>
                                        <p:strVal val="visible"/>
                                      </p:to>
                                    </p:set>
                                    <p:animEffect transition="in" filter="fade">
                                      <p:cBhvr>
                                        <p:cTn id="27" dur="500"/>
                                        <p:tgtEl>
                                          <p:spTgt spid="5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1"/>
                                        </p:tgtEl>
                                        <p:attrNameLst>
                                          <p:attrName>style.visibility</p:attrName>
                                        </p:attrNameLst>
                                      </p:cBhvr>
                                      <p:to>
                                        <p:strVal val="visible"/>
                                      </p:to>
                                    </p:set>
                                    <p:animEffect transition="in" filter="fade">
                                      <p:cBhvr>
                                        <p:cTn id="32" dur="2000"/>
                                        <p:tgtEl>
                                          <p:spTgt spid="57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2"/>
                                        </p:tgtEl>
                                        <p:attrNameLst>
                                          <p:attrName>style.visibility</p:attrName>
                                        </p:attrNameLst>
                                      </p:cBhvr>
                                      <p:to>
                                        <p:strVal val="visible"/>
                                      </p:to>
                                    </p:set>
                                    <p:animEffect transition="in" filter="fade">
                                      <p:cBhvr>
                                        <p:cTn id="37" dur="500"/>
                                        <p:tgtEl>
                                          <p:spTgt spid="57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65"/>
                                        </p:tgtEl>
                                        <p:attrNameLst>
                                          <p:attrName>style.visibility</p:attrName>
                                        </p:attrNameLst>
                                      </p:cBhvr>
                                      <p:to>
                                        <p:strVal val="visible"/>
                                      </p:to>
                                    </p:set>
                                    <p:animEffect transition="in" filter="fade">
                                      <p:cBhvr>
                                        <p:cTn id="42" dur="1822"/>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sp>
        <p:nvSpPr>
          <p:cNvPr id="578" name="Google Shape;578;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39</a:t>
            </a:fld>
            <a:endParaRPr/>
          </a:p>
        </p:txBody>
      </p:sp>
      <p:sp>
        <p:nvSpPr>
          <p:cNvPr id="579" name="Google Shape;579;p54"/>
          <p:cNvSpPr txBox="1"/>
          <p:nvPr/>
        </p:nvSpPr>
        <p:spPr>
          <a:xfrm>
            <a:off x="152400" y="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24.13: </a:t>
            </a:r>
            <a:r>
              <a:rPr lang="en-US" sz="2000" b="1" i="1" u="none">
                <a:solidFill>
                  <a:schemeClr val="dk1"/>
                </a:solidFill>
                <a:latin typeface="Times"/>
                <a:ea typeface="Times"/>
                <a:cs typeface="Times"/>
                <a:sym typeface="Times"/>
              </a:rPr>
              <a:t>Half-close</a:t>
            </a:r>
            <a:endParaRPr/>
          </a:p>
        </p:txBody>
      </p:sp>
      <p:grpSp>
        <p:nvGrpSpPr>
          <p:cNvPr id="580" name="Google Shape;580;p54"/>
          <p:cNvGrpSpPr/>
          <p:nvPr/>
        </p:nvGrpSpPr>
        <p:grpSpPr>
          <a:xfrm>
            <a:off x="444500" y="381000"/>
            <a:ext cx="8123237" cy="6019800"/>
            <a:chOff x="444341" y="457200"/>
            <a:chExt cx="8124153" cy="6019800"/>
          </a:xfrm>
        </p:grpSpPr>
        <p:grpSp>
          <p:nvGrpSpPr>
            <p:cNvPr id="581" name="Google Shape;581;p54"/>
            <p:cNvGrpSpPr/>
            <p:nvPr/>
          </p:nvGrpSpPr>
          <p:grpSpPr>
            <a:xfrm>
              <a:off x="916246" y="1828800"/>
              <a:ext cx="7180340" cy="4354376"/>
              <a:chOff x="916246" y="2209800"/>
              <a:chExt cx="7180340" cy="4023360"/>
            </a:xfrm>
          </p:grpSpPr>
          <p:pic>
            <p:nvPicPr>
              <p:cNvPr id="582" name="Google Shape;582;p54"/>
              <p:cNvPicPr preferRelativeResize="0"/>
              <p:nvPr/>
            </p:nvPicPr>
            <p:blipFill rotWithShape="1">
              <a:blip r:embed="rId3">
                <a:alphaModFix/>
              </a:blip>
              <a:srcRect/>
              <a:stretch/>
            </p:blipFill>
            <p:spPr>
              <a:xfrm>
                <a:off x="916246" y="2209800"/>
                <a:ext cx="123068" cy="4023360"/>
              </a:xfrm>
              <a:prstGeom prst="rect">
                <a:avLst/>
              </a:prstGeom>
              <a:noFill/>
              <a:ln>
                <a:noFill/>
              </a:ln>
            </p:spPr>
          </p:pic>
          <p:pic>
            <p:nvPicPr>
              <p:cNvPr id="583" name="Google Shape;583;p54"/>
              <p:cNvPicPr preferRelativeResize="0"/>
              <p:nvPr/>
            </p:nvPicPr>
            <p:blipFill rotWithShape="1">
              <a:blip r:embed="rId3">
                <a:alphaModFix/>
              </a:blip>
              <a:srcRect/>
              <a:stretch/>
            </p:blipFill>
            <p:spPr>
              <a:xfrm>
                <a:off x="2410918" y="2209800"/>
                <a:ext cx="123068" cy="4023360"/>
              </a:xfrm>
              <a:prstGeom prst="rect">
                <a:avLst/>
              </a:prstGeom>
              <a:noFill/>
              <a:ln>
                <a:noFill/>
              </a:ln>
            </p:spPr>
          </p:pic>
          <p:pic>
            <p:nvPicPr>
              <p:cNvPr id="584" name="Google Shape;584;p54"/>
              <p:cNvPicPr preferRelativeResize="0"/>
              <p:nvPr/>
            </p:nvPicPr>
            <p:blipFill rotWithShape="1">
              <a:blip r:embed="rId3">
                <a:alphaModFix/>
              </a:blip>
              <a:srcRect/>
              <a:stretch/>
            </p:blipFill>
            <p:spPr>
              <a:xfrm>
                <a:off x="6631250" y="2209800"/>
                <a:ext cx="123068" cy="4023360"/>
              </a:xfrm>
              <a:prstGeom prst="rect">
                <a:avLst/>
              </a:prstGeom>
              <a:noFill/>
              <a:ln>
                <a:noFill/>
              </a:ln>
            </p:spPr>
          </p:pic>
          <p:pic>
            <p:nvPicPr>
              <p:cNvPr id="585" name="Google Shape;585;p54"/>
              <p:cNvPicPr preferRelativeResize="0"/>
              <p:nvPr/>
            </p:nvPicPr>
            <p:blipFill rotWithShape="1">
              <a:blip r:embed="rId3">
                <a:alphaModFix/>
              </a:blip>
              <a:srcRect/>
              <a:stretch/>
            </p:blipFill>
            <p:spPr>
              <a:xfrm>
                <a:off x="7973518" y="2209800"/>
                <a:ext cx="123068" cy="4023360"/>
              </a:xfrm>
              <a:prstGeom prst="rect">
                <a:avLst/>
              </a:prstGeom>
              <a:noFill/>
              <a:ln>
                <a:noFill/>
              </a:ln>
            </p:spPr>
          </p:pic>
        </p:grpSp>
        <p:pic>
          <p:nvPicPr>
            <p:cNvPr id="586" name="Google Shape;586;p54"/>
            <p:cNvPicPr preferRelativeResize="0"/>
            <p:nvPr/>
          </p:nvPicPr>
          <p:blipFill rotWithShape="1">
            <a:blip r:embed="rId4">
              <a:alphaModFix/>
            </a:blip>
            <a:srcRect/>
            <a:stretch/>
          </p:blipFill>
          <p:spPr>
            <a:xfrm>
              <a:off x="2270015" y="6259376"/>
              <a:ext cx="404873" cy="217624"/>
            </a:xfrm>
            <a:prstGeom prst="rect">
              <a:avLst/>
            </a:prstGeom>
            <a:noFill/>
            <a:ln>
              <a:noFill/>
            </a:ln>
          </p:spPr>
        </p:pic>
        <p:pic>
          <p:nvPicPr>
            <p:cNvPr id="587" name="Google Shape;587;p54"/>
            <p:cNvPicPr preferRelativeResize="0"/>
            <p:nvPr/>
          </p:nvPicPr>
          <p:blipFill rotWithShape="1">
            <a:blip r:embed="rId4">
              <a:alphaModFix/>
            </a:blip>
            <a:srcRect/>
            <a:stretch/>
          </p:blipFill>
          <p:spPr>
            <a:xfrm>
              <a:off x="775343" y="6259376"/>
              <a:ext cx="404873" cy="217624"/>
            </a:xfrm>
            <a:prstGeom prst="rect">
              <a:avLst/>
            </a:prstGeom>
            <a:noFill/>
            <a:ln>
              <a:noFill/>
            </a:ln>
          </p:spPr>
        </p:pic>
        <p:pic>
          <p:nvPicPr>
            <p:cNvPr id="588" name="Google Shape;588;p54"/>
            <p:cNvPicPr preferRelativeResize="0"/>
            <p:nvPr/>
          </p:nvPicPr>
          <p:blipFill rotWithShape="1">
            <a:blip r:embed="rId4">
              <a:alphaModFix/>
            </a:blip>
            <a:srcRect/>
            <a:stretch/>
          </p:blipFill>
          <p:spPr>
            <a:xfrm>
              <a:off x="6525718" y="6248400"/>
              <a:ext cx="404873" cy="217624"/>
            </a:xfrm>
            <a:prstGeom prst="rect">
              <a:avLst/>
            </a:prstGeom>
            <a:noFill/>
            <a:ln>
              <a:noFill/>
            </a:ln>
          </p:spPr>
        </p:pic>
        <p:pic>
          <p:nvPicPr>
            <p:cNvPr id="589" name="Google Shape;589;p54"/>
            <p:cNvPicPr preferRelativeResize="0"/>
            <p:nvPr/>
          </p:nvPicPr>
          <p:blipFill rotWithShape="1">
            <a:blip r:embed="rId4">
              <a:alphaModFix/>
            </a:blip>
            <a:srcRect/>
            <a:stretch/>
          </p:blipFill>
          <p:spPr>
            <a:xfrm>
              <a:off x="7873445" y="6259376"/>
              <a:ext cx="404873" cy="217624"/>
            </a:xfrm>
            <a:prstGeom prst="rect">
              <a:avLst/>
            </a:prstGeom>
            <a:noFill/>
            <a:ln>
              <a:noFill/>
            </a:ln>
          </p:spPr>
        </p:pic>
        <p:pic>
          <p:nvPicPr>
            <p:cNvPr id="590" name="Google Shape;590;p54"/>
            <p:cNvPicPr preferRelativeResize="0"/>
            <p:nvPr/>
          </p:nvPicPr>
          <p:blipFill rotWithShape="1">
            <a:blip r:embed="rId5">
              <a:alphaModFix/>
            </a:blip>
            <a:srcRect/>
            <a:stretch/>
          </p:blipFill>
          <p:spPr>
            <a:xfrm>
              <a:off x="444341" y="457200"/>
              <a:ext cx="8124153" cy="1407896"/>
            </a:xfrm>
            <a:prstGeom prst="rect">
              <a:avLst/>
            </a:prstGeom>
            <a:noFill/>
            <a:ln>
              <a:noFill/>
            </a:ln>
          </p:spPr>
        </p:pic>
      </p:grpSp>
      <p:pic>
        <p:nvPicPr>
          <p:cNvPr id="591" name="Google Shape;591;p54"/>
          <p:cNvPicPr preferRelativeResize="0"/>
          <p:nvPr/>
        </p:nvPicPr>
        <p:blipFill rotWithShape="1">
          <a:blip r:embed="rId6">
            <a:alphaModFix/>
          </a:blip>
          <a:srcRect/>
          <a:stretch/>
        </p:blipFill>
        <p:spPr>
          <a:xfrm>
            <a:off x="3276600" y="1412875"/>
            <a:ext cx="2625725" cy="219075"/>
          </a:xfrm>
          <a:prstGeom prst="rect">
            <a:avLst/>
          </a:prstGeom>
          <a:noFill/>
          <a:ln>
            <a:noFill/>
          </a:ln>
        </p:spPr>
      </p:pic>
      <p:pic>
        <p:nvPicPr>
          <p:cNvPr id="592" name="Google Shape;592;p54"/>
          <p:cNvPicPr preferRelativeResize="0"/>
          <p:nvPr/>
        </p:nvPicPr>
        <p:blipFill rotWithShape="1">
          <a:blip r:embed="rId7">
            <a:alphaModFix/>
          </a:blip>
          <a:srcRect/>
          <a:stretch/>
        </p:blipFill>
        <p:spPr>
          <a:xfrm>
            <a:off x="1054100" y="2209800"/>
            <a:ext cx="1357312" cy="328612"/>
          </a:xfrm>
          <a:prstGeom prst="rect">
            <a:avLst/>
          </a:prstGeom>
          <a:noFill/>
          <a:ln>
            <a:noFill/>
          </a:ln>
        </p:spPr>
      </p:pic>
      <p:pic>
        <p:nvPicPr>
          <p:cNvPr id="593" name="Google Shape;593;p54"/>
          <p:cNvPicPr preferRelativeResize="0"/>
          <p:nvPr/>
        </p:nvPicPr>
        <p:blipFill rotWithShape="1">
          <a:blip r:embed="rId8">
            <a:alphaModFix/>
          </a:blip>
          <a:srcRect/>
          <a:stretch/>
        </p:blipFill>
        <p:spPr>
          <a:xfrm>
            <a:off x="2514600" y="1752600"/>
            <a:ext cx="4116387" cy="1003300"/>
          </a:xfrm>
          <a:prstGeom prst="rect">
            <a:avLst/>
          </a:prstGeom>
          <a:noFill/>
          <a:ln>
            <a:noFill/>
          </a:ln>
        </p:spPr>
      </p:pic>
      <p:pic>
        <p:nvPicPr>
          <p:cNvPr id="594" name="Google Shape;594;p54"/>
          <p:cNvPicPr preferRelativeResize="0"/>
          <p:nvPr/>
        </p:nvPicPr>
        <p:blipFill rotWithShape="1">
          <a:blip r:embed="rId9">
            <a:alphaModFix/>
          </a:blip>
          <a:srcRect/>
          <a:stretch/>
        </p:blipFill>
        <p:spPr>
          <a:xfrm>
            <a:off x="6721475" y="4495800"/>
            <a:ext cx="1279525" cy="358775"/>
          </a:xfrm>
          <a:prstGeom prst="rect">
            <a:avLst/>
          </a:prstGeom>
          <a:noFill/>
          <a:ln>
            <a:noFill/>
          </a:ln>
        </p:spPr>
      </p:pic>
      <p:pic>
        <p:nvPicPr>
          <p:cNvPr id="595" name="Google Shape;595;p54"/>
          <p:cNvPicPr preferRelativeResize="0"/>
          <p:nvPr/>
        </p:nvPicPr>
        <p:blipFill rotWithShape="1">
          <a:blip r:embed="rId10">
            <a:alphaModFix/>
          </a:blip>
          <a:srcRect/>
          <a:stretch/>
        </p:blipFill>
        <p:spPr>
          <a:xfrm>
            <a:off x="1000125" y="2895600"/>
            <a:ext cx="1362075" cy="568325"/>
          </a:xfrm>
          <a:prstGeom prst="rect">
            <a:avLst/>
          </a:prstGeom>
          <a:noFill/>
          <a:ln>
            <a:noFill/>
          </a:ln>
        </p:spPr>
      </p:pic>
      <p:pic>
        <p:nvPicPr>
          <p:cNvPr id="596" name="Google Shape;596;p54"/>
          <p:cNvPicPr preferRelativeResize="0"/>
          <p:nvPr/>
        </p:nvPicPr>
        <p:blipFill rotWithShape="1">
          <a:blip r:embed="rId11">
            <a:alphaModFix/>
          </a:blip>
          <a:srcRect/>
          <a:stretch/>
        </p:blipFill>
        <p:spPr>
          <a:xfrm>
            <a:off x="2489200" y="5257800"/>
            <a:ext cx="4140200" cy="998537"/>
          </a:xfrm>
          <a:prstGeom prst="rect">
            <a:avLst/>
          </a:prstGeom>
          <a:noFill/>
          <a:ln>
            <a:noFill/>
          </a:ln>
        </p:spPr>
      </p:pic>
      <p:pic>
        <p:nvPicPr>
          <p:cNvPr id="597" name="Google Shape;597;p54"/>
          <p:cNvPicPr preferRelativeResize="0"/>
          <p:nvPr/>
        </p:nvPicPr>
        <p:blipFill rotWithShape="1">
          <a:blip r:embed="rId12">
            <a:alphaModFix/>
          </a:blip>
          <a:srcRect/>
          <a:stretch/>
        </p:blipFill>
        <p:spPr>
          <a:xfrm>
            <a:off x="6769100" y="5532437"/>
            <a:ext cx="1204912" cy="563562"/>
          </a:xfrm>
          <a:prstGeom prst="rect">
            <a:avLst/>
          </a:prstGeom>
          <a:noFill/>
          <a:ln>
            <a:noFill/>
          </a:ln>
        </p:spPr>
      </p:pic>
      <p:pic>
        <p:nvPicPr>
          <p:cNvPr id="598" name="Google Shape;598;p54"/>
          <p:cNvPicPr preferRelativeResize="0"/>
          <p:nvPr/>
        </p:nvPicPr>
        <p:blipFill rotWithShape="1">
          <a:blip r:embed="rId13">
            <a:alphaModFix/>
          </a:blip>
          <a:srcRect/>
          <a:stretch/>
        </p:blipFill>
        <p:spPr>
          <a:xfrm>
            <a:off x="2514600" y="3657600"/>
            <a:ext cx="4157662" cy="584200"/>
          </a:xfrm>
          <a:prstGeom prst="rect">
            <a:avLst/>
          </a:prstGeom>
          <a:noFill/>
          <a:ln>
            <a:noFill/>
          </a:ln>
        </p:spPr>
      </p:pic>
      <p:pic>
        <p:nvPicPr>
          <p:cNvPr id="599" name="Google Shape;599;p54"/>
          <p:cNvPicPr preferRelativeResize="0"/>
          <p:nvPr/>
        </p:nvPicPr>
        <p:blipFill rotWithShape="1">
          <a:blip r:embed="rId14">
            <a:alphaModFix/>
          </a:blip>
          <a:srcRect/>
          <a:stretch/>
        </p:blipFill>
        <p:spPr>
          <a:xfrm>
            <a:off x="2533650" y="2667000"/>
            <a:ext cx="4097337" cy="976312"/>
          </a:xfrm>
          <a:prstGeom prst="rect">
            <a:avLst/>
          </a:prstGeom>
          <a:noFill/>
          <a:ln>
            <a:noFill/>
          </a:ln>
        </p:spPr>
      </p:pic>
      <p:pic>
        <p:nvPicPr>
          <p:cNvPr id="600" name="Google Shape;600;p54"/>
          <p:cNvPicPr preferRelativeResize="0"/>
          <p:nvPr/>
        </p:nvPicPr>
        <p:blipFill rotWithShape="1">
          <a:blip r:embed="rId15">
            <a:alphaModFix/>
          </a:blip>
          <a:srcRect/>
          <a:stretch/>
        </p:blipFill>
        <p:spPr>
          <a:xfrm>
            <a:off x="2489200" y="4267200"/>
            <a:ext cx="4160837" cy="973137"/>
          </a:xfrm>
          <a:prstGeom prst="rect">
            <a:avLst/>
          </a:prstGeom>
          <a:noFill/>
          <a:ln>
            <a:noFill/>
          </a:ln>
        </p:spPr>
      </p:pic>
      <p:sp>
        <p:nvSpPr>
          <p:cNvPr id="601" name="Google Shape;601;p54"/>
          <p:cNvSpPr txBox="1"/>
          <p:nvPr/>
        </p:nvSpPr>
        <p:spPr>
          <a:xfrm>
            <a:off x="2589212" y="3136900"/>
            <a:ext cx="61166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0" i="1" u="none">
                <a:solidFill>
                  <a:schemeClr val="dk1"/>
                </a:solidFill>
                <a:latin typeface="Arial"/>
                <a:ea typeface="Arial"/>
                <a:cs typeface="Arial"/>
                <a:sym typeface="Arial"/>
              </a:rPr>
              <a:t>Categories of ICMPv6 messages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500"/>
                                        <p:tgtEl>
                                          <p:spTgt spid="5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3"/>
                                        </p:tgtEl>
                                        <p:attrNameLst>
                                          <p:attrName>style.visibility</p:attrName>
                                        </p:attrNameLst>
                                      </p:cBhvr>
                                      <p:to>
                                        <p:strVal val="visible"/>
                                      </p:to>
                                    </p:set>
                                    <p:animEffect transition="in" filter="fade">
                                      <p:cBhvr>
                                        <p:cTn id="12" dur="1750"/>
                                        <p:tgtEl>
                                          <p:spTgt spid="5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9"/>
                                        </p:tgtEl>
                                        <p:attrNameLst>
                                          <p:attrName>style.visibility</p:attrName>
                                        </p:attrNameLst>
                                      </p:cBhvr>
                                      <p:to>
                                        <p:strVal val="visible"/>
                                      </p:to>
                                    </p:set>
                                    <p:animEffect transition="in" filter="fade">
                                      <p:cBhvr>
                                        <p:cTn id="17" dur="500"/>
                                        <p:tgtEl>
                                          <p:spTgt spid="5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gtEl>
                                        <p:attrNameLst>
                                          <p:attrName>style.visibility</p:attrName>
                                        </p:attrNameLst>
                                      </p:cBhvr>
                                      <p:to>
                                        <p:strVal val="visible"/>
                                      </p:to>
                                    </p:set>
                                    <p:animEffect transition="in" filter="fade">
                                      <p:cBhvr>
                                        <p:cTn id="22" dur="500"/>
                                        <p:tgtEl>
                                          <p:spTgt spid="5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8"/>
                                        </p:tgtEl>
                                        <p:attrNameLst>
                                          <p:attrName>style.visibility</p:attrName>
                                        </p:attrNameLst>
                                      </p:cBhvr>
                                      <p:to>
                                        <p:strVal val="visible"/>
                                      </p:to>
                                    </p:set>
                                    <p:animEffect transition="in" filter="fade">
                                      <p:cBhvr>
                                        <p:cTn id="27" dur="500"/>
                                        <p:tgtEl>
                                          <p:spTgt spid="59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4"/>
                                        </p:tgtEl>
                                        <p:attrNameLst>
                                          <p:attrName>style.visibility</p:attrName>
                                        </p:attrNameLst>
                                      </p:cBhvr>
                                      <p:to>
                                        <p:strVal val="visible"/>
                                      </p:to>
                                    </p:set>
                                    <p:animEffect transition="in" filter="fade">
                                      <p:cBhvr>
                                        <p:cTn id="32" dur="500"/>
                                        <p:tgtEl>
                                          <p:spTgt spid="5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0"/>
                                        </p:tgtEl>
                                        <p:attrNameLst>
                                          <p:attrName>style.visibility</p:attrName>
                                        </p:attrNameLst>
                                      </p:cBhvr>
                                      <p:to>
                                        <p:strVal val="visible"/>
                                      </p:to>
                                    </p:set>
                                    <p:animEffect transition="in" filter="fade">
                                      <p:cBhvr>
                                        <p:cTn id="37" dur="500"/>
                                        <p:tgtEl>
                                          <p:spTgt spid="6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6"/>
                                        </p:tgtEl>
                                        <p:attrNameLst>
                                          <p:attrName>style.visibility</p:attrName>
                                        </p:attrNameLst>
                                      </p:cBhvr>
                                      <p:to>
                                        <p:strVal val="visible"/>
                                      </p:to>
                                    </p:set>
                                    <p:animEffect transition="in" filter="fade">
                                      <p:cBhvr>
                                        <p:cTn id="42" dur="2000"/>
                                        <p:tgtEl>
                                          <p:spTgt spid="59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97"/>
                                        </p:tgtEl>
                                        <p:attrNameLst>
                                          <p:attrName>style.visibility</p:attrName>
                                        </p:attrNameLst>
                                      </p:cBhvr>
                                      <p:to>
                                        <p:strVal val="visible"/>
                                      </p:to>
                                    </p:set>
                                    <p:animEffect transition="in" filter="fade">
                                      <p:cBhvr>
                                        <p:cTn id="47" dur="500"/>
                                        <p:tgtEl>
                                          <p:spTgt spid="59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91"/>
                                        </p:tgtEl>
                                        <p:attrNameLst>
                                          <p:attrName>style.visibility</p:attrName>
                                        </p:attrNameLst>
                                      </p:cBhvr>
                                      <p:to>
                                        <p:strVal val="visible"/>
                                      </p:to>
                                    </p:set>
                                    <p:animEffect transition="in" filter="fade">
                                      <p:cBhvr>
                                        <p:cTn id="52" dur="1822"/>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6" name="Google Shape;126;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7" name="Google Shape;127;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19"/>
          <p:cNvSpPr txBox="1"/>
          <p:nvPr/>
        </p:nvSpPr>
        <p:spPr>
          <a:xfrm>
            <a:off x="1066800" y="-76200"/>
            <a:ext cx="75707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24: Objective (continued)</a:t>
            </a:r>
            <a:endParaRPr/>
          </a:p>
        </p:txBody>
      </p:sp>
      <p:sp>
        <p:nvSpPr>
          <p:cNvPr id="133" name="Google Shape;133;p19"/>
          <p:cNvSpPr txBox="1"/>
          <p:nvPr/>
        </p:nvSpPr>
        <p:spPr>
          <a:xfrm>
            <a:off x="152400" y="1295400"/>
            <a:ext cx="8516937" cy="1676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fourth section discusses SCTP. The section first lists its services and features. It then shows how STCP creates an association. The section then shows how flow and error control are accomplished in SCTP using SACKs.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 calcmode="lin" valueType="num">
                                      <p:cBhvr additive="base">
                                        <p:cTn id="7" dur="500"/>
                                        <p:tgtEl>
                                          <p:spTgt spid="133">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33">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40</a:t>
            </a:fld>
            <a:endParaRPr/>
          </a:p>
        </p:txBody>
      </p:sp>
      <p:sp>
        <p:nvSpPr>
          <p:cNvPr id="608" name="Google Shape;608;p5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9" name="Google Shape;609;p5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0" name="Google Shape;610;p5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1" name="Google Shape;611;p5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2" name="Google Shape;612;p5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3" name="Google Shape;613;p5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4" name="Google Shape;614;p5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15" name="Google Shape;615;p55"/>
          <p:cNvSpPr txBox="1"/>
          <p:nvPr/>
        </p:nvSpPr>
        <p:spPr>
          <a:xfrm>
            <a:off x="1106487" y="0"/>
            <a:ext cx="6381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24.3.5  State Transition Diagram</a:t>
            </a:r>
            <a:endParaRPr/>
          </a:p>
        </p:txBody>
      </p:sp>
      <p:sp>
        <p:nvSpPr>
          <p:cNvPr id="616" name="Google Shape;616;p55"/>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To keep track of all the different events happening during connection establishment, connection termination, and data transfer, TCP is specified as the finite state machine (FSM) as shown in Figure 24.14.</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41</a:t>
            </a:fld>
            <a:endParaRPr/>
          </a:p>
        </p:txBody>
      </p:sp>
      <p:sp>
        <p:nvSpPr>
          <p:cNvPr id="623" name="Google Shape;623;p5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24.14: </a:t>
            </a:r>
            <a:r>
              <a:rPr lang="en-US" sz="2000" b="1" i="1" u="none">
                <a:solidFill>
                  <a:schemeClr val="dk1"/>
                </a:solidFill>
                <a:latin typeface="Times"/>
                <a:ea typeface="Times"/>
                <a:cs typeface="Times"/>
                <a:sym typeface="Times"/>
              </a:rPr>
              <a:t>State transition diagram</a:t>
            </a:r>
            <a:endParaRPr/>
          </a:p>
        </p:txBody>
      </p:sp>
      <p:pic>
        <p:nvPicPr>
          <p:cNvPr id="624" name="Google Shape;624;p56"/>
          <p:cNvPicPr preferRelativeResize="0"/>
          <p:nvPr/>
        </p:nvPicPr>
        <p:blipFill rotWithShape="1">
          <a:blip r:embed="rId3">
            <a:alphaModFix/>
          </a:blip>
          <a:srcRect/>
          <a:stretch/>
        </p:blipFill>
        <p:spPr>
          <a:xfrm>
            <a:off x="1066800" y="762000"/>
            <a:ext cx="6850062" cy="5700712"/>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7"/>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24.2</a:t>
            </a:r>
            <a:r>
              <a:rPr lang="en-US" sz="2000" b="1" i="0" u="none">
                <a:solidFill>
                  <a:srgbClr val="FF0000"/>
                </a:solidFill>
                <a:latin typeface="Times"/>
                <a:ea typeface="Times"/>
                <a:cs typeface="Times"/>
                <a:sym typeface="Times"/>
              </a:rPr>
              <a:t>:</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States for TCP</a:t>
            </a:r>
            <a:endParaRPr/>
          </a:p>
        </p:txBody>
      </p:sp>
      <p:pic>
        <p:nvPicPr>
          <p:cNvPr id="631" name="Google Shape;631;p57"/>
          <p:cNvPicPr preferRelativeResize="0"/>
          <p:nvPr/>
        </p:nvPicPr>
        <p:blipFill rotWithShape="1">
          <a:blip r:embed="rId3">
            <a:alphaModFix/>
          </a:blip>
          <a:srcRect/>
          <a:stretch/>
        </p:blipFill>
        <p:spPr>
          <a:xfrm>
            <a:off x="0" y="-6350"/>
            <a:ext cx="701675" cy="555625"/>
          </a:xfrm>
          <a:prstGeom prst="rect">
            <a:avLst/>
          </a:prstGeom>
          <a:noFill/>
          <a:ln>
            <a:noFill/>
          </a:ln>
        </p:spPr>
      </p:pic>
      <p:grpSp>
        <p:nvGrpSpPr>
          <p:cNvPr id="632" name="Google Shape;632;p57"/>
          <p:cNvGrpSpPr/>
          <p:nvPr/>
        </p:nvGrpSpPr>
        <p:grpSpPr>
          <a:xfrm>
            <a:off x="419100" y="1790700"/>
            <a:ext cx="8420100" cy="3848100"/>
            <a:chOff x="418783" y="1790349"/>
            <a:chExt cx="8420417" cy="3848451"/>
          </a:xfrm>
        </p:grpSpPr>
        <p:pic>
          <p:nvPicPr>
            <p:cNvPr id="633" name="Google Shape;633;p57"/>
            <p:cNvPicPr preferRelativeResize="0"/>
            <p:nvPr/>
          </p:nvPicPr>
          <p:blipFill rotWithShape="1">
            <a:blip r:embed="rId4">
              <a:alphaModFix/>
            </a:blip>
            <a:srcRect/>
            <a:stretch/>
          </p:blipFill>
          <p:spPr>
            <a:xfrm>
              <a:off x="418783" y="1790349"/>
              <a:ext cx="8420417" cy="3848451"/>
            </a:xfrm>
            <a:prstGeom prst="rect">
              <a:avLst/>
            </a:prstGeom>
            <a:noFill/>
            <a:ln>
              <a:noFill/>
            </a:ln>
          </p:spPr>
        </p:pic>
        <p:sp>
          <p:nvSpPr>
            <p:cNvPr id="634" name="Google Shape;634;p57"/>
            <p:cNvSpPr txBox="1"/>
            <p:nvPr/>
          </p:nvSpPr>
          <p:spPr>
            <a:xfrm>
              <a:off x="418783" y="1828800"/>
              <a:ext cx="8420417" cy="3764280"/>
            </a:xfrm>
            <a:prstGeom prst="rect">
              <a:avLst/>
            </a:prstGeom>
            <a:noFill/>
            <a:ln w="101600"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35" name="Google Shape;635;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42</a:t>
            </a:f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43</a:t>
            </a:fld>
            <a:endParaRPr/>
          </a:p>
        </p:txBody>
      </p:sp>
      <p:sp>
        <p:nvSpPr>
          <p:cNvPr id="642" name="Google Shape;642;p58"/>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24.15:  </a:t>
            </a:r>
            <a:r>
              <a:rPr lang="en-US" sz="2000" b="1" i="1" u="none">
                <a:solidFill>
                  <a:schemeClr val="dk1"/>
                </a:solidFill>
                <a:latin typeface="Times"/>
                <a:ea typeface="Times"/>
                <a:cs typeface="Times"/>
                <a:sym typeface="Times"/>
              </a:rPr>
              <a:t>Transition diagram with half-close connection termination</a:t>
            </a:r>
            <a:endParaRPr/>
          </a:p>
        </p:txBody>
      </p:sp>
      <p:pic>
        <p:nvPicPr>
          <p:cNvPr id="643" name="Google Shape;643;p58"/>
          <p:cNvPicPr preferRelativeResize="0"/>
          <p:nvPr/>
        </p:nvPicPr>
        <p:blipFill rotWithShape="1">
          <a:blip r:embed="rId3">
            <a:alphaModFix/>
          </a:blip>
          <a:srcRect/>
          <a:stretch/>
        </p:blipFill>
        <p:spPr>
          <a:xfrm>
            <a:off x="287337" y="842962"/>
            <a:ext cx="3816350" cy="3195637"/>
          </a:xfrm>
          <a:prstGeom prst="rect">
            <a:avLst/>
          </a:prstGeom>
          <a:noFill/>
          <a:ln>
            <a:noFill/>
          </a:ln>
        </p:spPr>
      </p:pic>
      <p:pic>
        <p:nvPicPr>
          <p:cNvPr id="644" name="Google Shape;644;p58"/>
          <p:cNvPicPr preferRelativeResize="0"/>
          <p:nvPr/>
        </p:nvPicPr>
        <p:blipFill rotWithShape="1">
          <a:blip r:embed="rId4">
            <a:alphaModFix/>
          </a:blip>
          <a:srcRect/>
          <a:stretch/>
        </p:blipFill>
        <p:spPr>
          <a:xfrm>
            <a:off x="4343400" y="3352800"/>
            <a:ext cx="4381500" cy="32273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2000"/>
                                        <p:tgtEl>
                                          <p:spTgt spid="6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4"/>
                                        </p:tgtEl>
                                        <p:attrNameLst>
                                          <p:attrName>style.visibility</p:attrName>
                                        </p:attrNameLst>
                                      </p:cBhvr>
                                      <p:to>
                                        <p:strVal val="visible"/>
                                      </p:to>
                                    </p:set>
                                    <p:animEffect transition="in" filter="fade">
                                      <p:cBhvr>
                                        <p:cTn id="12" dur="2000"/>
                                        <p:tgtEl>
                                          <p:spTgt spid="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44</a:t>
            </a:fld>
            <a:endParaRPr/>
          </a:p>
        </p:txBody>
      </p:sp>
      <p:sp>
        <p:nvSpPr>
          <p:cNvPr id="651" name="Google Shape;651;p5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24.16:  </a:t>
            </a:r>
            <a:r>
              <a:rPr lang="en-US" sz="2000" b="1" i="1" u="none">
                <a:solidFill>
                  <a:schemeClr val="dk1"/>
                </a:solidFill>
                <a:latin typeface="Times"/>
                <a:ea typeface="Times"/>
                <a:cs typeface="Times"/>
                <a:sym typeface="Times"/>
              </a:rPr>
              <a:t>Time-line diagram for a common scenario</a:t>
            </a:r>
            <a:endParaRPr/>
          </a:p>
        </p:txBody>
      </p:sp>
      <p:pic>
        <p:nvPicPr>
          <p:cNvPr id="652" name="Google Shape;652;p59"/>
          <p:cNvPicPr preferRelativeResize="0"/>
          <p:nvPr/>
        </p:nvPicPr>
        <p:blipFill rotWithShape="1">
          <a:blip r:embed="rId3">
            <a:alphaModFix/>
          </a:blip>
          <a:srcRect/>
          <a:stretch/>
        </p:blipFill>
        <p:spPr>
          <a:xfrm>
            <a:off x="2362200" y="974725"/>
            <a:ext cx="4592637" cy="5578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5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45</a:t>
            </a:fld>
            <a:endParaRPr/>
          </a:p>
        </p:txBody>
      </p:sp>
      <p:sp>
        <p:nvSpPr>
          <p:cNvPr id="659" name="Google Shape;659;p6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0" name="Google Shape;660;p6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1" name="Google Shape;661;p6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2" name="Google Shape;662;p6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3" name="Google Shape;663;p6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4" name="Google Shape;664;p6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5" name="Google Shape;665;p6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6" name="Google Shape;666;p60"/>
          <p:cNvSpPr txBox="1"/>
          <p:nvPr/>
        </p:nvSpPr>
        <p:spPr>
          <a:xfrm>
            <a:off x="1106487" y="0"/>
            <a:ext cx="4756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24.3.6  Windows in TCP</a:t>
            </a:r>
            <a:endParaRPr/>
          </a:p>
        </p:txBody>
      </p:sp>
      <p:sp>
        <p:nvSpPr>
          <p:cNvPr id="667" name="Google Shape;667;p60"/>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Before discussing data transfer in TCP and the issues such as flow, error, and congestion control, we describe the windows used in TCP. </a:t>
            </a:r>
            <a:r>
              <a:rPr lang="en-US" sz="2800" b="1" i="1" u="none" dirty="0">
                <a:solidFill>
                  <a:srgbClr val="00B0F0"/>
                </a:solidFill>
                <a:latin typeface="Times New Roman"/>
                <a:ea typeface="Times New Roman"/>
                <a:cs typeface="Times New Roman"/>
                <a:sym typeface="Times New Roman"/>
              </a:rPr>
              <a:t>TCP uses two windows (send window and receive window) for each direction of data transfer, which means four windows for a bidirectional communication</a:t>
            </a:r>
            <a:r>
              <a:rPr lang="en-US" sz="2800" b="1" i="1" u="none" dirty="0">
                <a:solidFill>
                  <a:schemeClr val="dk1"/>
                </a:solidFill>
                <a:latin typeface="Times New Roman"/>
                <a:ea typeface="Times New Roman"/>
                <a:cs typeface="Times New Roman"/>
                <a:sym typeface="Times New Roman"/>
              </a:rPr>
              <a:t>. To make the discussion simple, we make an unrealistic assumption that communication is only unidirectional. The bidirectional communication can be inferred using two unidirectional communications with piggybacking.</a:t>
            </a:r>
            <a:endParaRP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46</a:t>
            </a:fld>
            <a:endParaRPr/>
          </a:p>
        </p:txBody>
      </p:sp>
      <p:sp>
        <p:nvSpPr>
          <p:cNvPr id="674" name="Google Shape;674;p61"/>
          <p:cNvSpPr txBox="1"/>
          <p:nvPr/>
        </p:nvSpPr>
        <p:spPr>
          <a:xfrm>
            <a:off x="533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24.17:  </a:t>
            </a:r>
            <a:r>
              <a:rPr lang="en-US" sz="2000" b="1" i="1" u="none">
                <a:solidFill>
                  <a:schemeClr val="dk1"/>
                </a:solidFill>
                <a:latin typeface="Times"/>
                <a:ea typeface="Times"/>
                <a:cs typeface="Times"/>
                <a:sym typeface="Times"/>
              </a:rPr>
              <a:t>Send window in TCP</a:t>
            </a:r>
            <a:endParaRPr/>
          </a:p>
        </p:txBody>
      </p:sp>
      <p:pic>
        <p:nvPicPr>
          <p:cNvPr id="675" name="Google Shape;675;p61"/>
          <p:cNvPicPr preferRelativeResize="0"/>
          <p:nvPr/>
        </p:nvPicPr>
        <p:blipFill rotWithShape="1">
          <a:blip r:embed="rId3">
            <a:alphaModFix/>
          </a:blip>
          <a:srcRect/>
          <a:stretch/>
        </p:blipFill>
        <p:spPr>
          <a:xfrm>
            <a:off x="304800" y="927100"/>
            <a:ext cx="8099425" cy="2654300"/>
          </a:xfrm>
          <a:prstGeom prst="rect">
            <a:avLst/>
          </a:prstGeom>
          <a:noFill/>
          <a:ln>
            <a:noFill/>
          </a:ln>
        </p:spPr>
      </p:pic>
      <p:pic>
        <p:nvPicPr>
          <p:cNvPr id="676" name="Google Shape;676;p61"/>
          <p:cNvPicPr preferRelativeResize="0"/>
          <p:nvPr/>
        </p:nvPicPr>
        <p:blipFill rotWithShape="1">
          <a:blip r:embed="rId4">
            <a:alphaModFix/>
          </a:blip>
          <a:srcRect/>
          <a:stretch/>
        </p:blipFill>
        <p:spPr>
          <a:xfrm>
            <a:off x="1465262" y="4267200"/>
            <a:ext cx="6648450" cy="15255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676"/>
                                        </p:tgtEl>
                                        <p:attrNameLst>
                                          <p:attrName>style.visibility</p:attrName>
                                        </p:attrNameLst>
                                      </p:cBhvr>
                                      <p:to>
                                        <p:strVal val="visible"/>
                                      </p:to>
                                    </p:set>
                                    <p:anim calcmode="lin" valueType="num">
                                      <p:cBhvr additive="base">
                                        <p:cTn id="11" dur="500"/>
                                        <p:tgtEl>
                                          <p:spTgt spid="676"/>
                                        </p:tgtEl>
                                        <p:attrNameLst>
                                          <p:attrName>ppt_w</p:attrName>
                                        </p:attrNameLst>
                                      </p:cBhvr>
                                      <p:tavLst>
                                        <p:tav tm="0">
                                          <p:val>
                                            <p:strVal val="0"/>
                                          </p:val>
                                        </p:tav>
                                        <p:tav tm="100000">
                                          <p:val>
                                            <p:strVal val="#ppt_w"/>
                                          </p:val>
                                        </p:tav>
                                      </p:tavLst>
                                    </p:anim>
                                    <p:anim calcmode="lin" valueType="num">
                                      <p:cBhvr additive="base">
                                        <p:cTn id="12" dur="500"/>
                                        <p:tgtEl>
                                          <p:spTgt spid="67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47</a:t>
            </a:fld>
            <a:endParaRPr/>
          </a:p>
        </p:txBody>
      </p:sp>
      <p:sp>
        <p:nvSpPr>
          <p:cNvPr id="683" name="Google Shape;683;p6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24.18:  </a:t>
            </a:r>
            <a:r>
              <a:rPr lang="en-US" sz="2000" b="1" i="1" u="none">
                <a:solidFill>
                  <a:schemeClr val="dk1"/>
                </a:solidFill>
                <a:latin typeface="Times"/>
                <a:ea typeface="Times"/>
                <a:cs typeface="Times"/>
                <a:sym typeface="Times"/>
              </a:rPr>
              <a:t>Receive window in TCP</a:t>
            </a:r>
            <a:endParaRPr/>
          </a:p>
        </p:txBody>
      </p:sp>
      <p:pic>
        <p:nvPicPr>
          <p:cNvPr id="684" name="Google Shape;684;p62"/>
          <p:cNvPicPr preferRelativeResize="0"/>
          <p:nvPr/>
        </p:nvPicPr>
        <p:blipFill rotWithShape="1">
          <a:blip r:embed="rId3">
            <a:alphaModFix/>
          </a:blip>
          <a:srcRect/>
          <a:stretch/>
        </p:blipFill>
        <p:spPr>
          <a:xfrm>
            <a:off x="280987" y="817562"/>
            <a:ext cx="7796212" cy="2992437"/>
          </a:xfrm>
          <a:prstGeom prst="rect">
            <a:avLst/>
          </a:prstGeom>
          <a:noFill/>
          <a:ln>
            <a:noFill/>
          </a:ln>
        </p:spPr>
      </p:pic>
      <p:pic>
        <p:nvPicPr>
          <p:cNvPr id="685" name="Google Shape;685;p62"/>
          <p:cNvPicPr preferRelativeResize="0"/>
          <p:nvPr/>
        </p:nvPicPr>
        <p:blipFill rotWithShape="1">
          <a:blip r:embed="rId4">
            <a:alphaModFix/>
          </a:blip>
          <a:srcRect/>
          <a:stretch/>
        </p:blipFill>
        <p:spPr>
          <a:xfrm>
            <a:off x="469900" y="4267200"/>
            <a:ext cx="7418387" cy="1654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685"/>
                                        </p:tgtEl>
                                        <p:attrNameLst>
                                          <p:attrName>style.visibility</p:attrName>
                                        </p:attrNameLst>
                                      </p:cBhvr>
                                      <p:to>
                                        <p:strVal val="visible"/>
                                      </p:to>
                                    </p:set>
                                    <p:anim calcmode="lin" valueType="num">
                                      <p:cBhvr additive="base">
                                        <p:cTn id="11" dur="500"/>
                                        <p:tgtEl>
                                          <p:spTgt spid="685"/>
                                        </p:tgtEl>
                                        <p:attrNameLst>
                                          <p:attrName>ppt_w</p:attrName>
                                        </p:attrNameLst>
                                      </p:cBhvr>
                                      <p:tavLst>
                                        <p:tav tm="0">
                                          <p:val>
                                            <p:strVal val="0"/>
                                          </p:val>
                                        </p:tav>
                                        <p:tav tm="100000">
                                          <p:val>
                                            <p:strVal val="#ppt_w"/>
                                          </p:val>
                                        </p:tav>
                                      </p:tavLst>
                                    </p:anim>
                                    <p:anim calcmode="lin" valueType="num">
                                      <p:cBhvr additive="base">
                                        <p:cTn id="12" dur="500"/>
                                        <p:tgtEl>
                                          <p:spTgt spid="6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48</a:t>
            </a:fld>
            <a:endParaRPr/>
          </a:p>
        </p:txBody>
      </p:sp>
      <p:sp>
        <p:nvSpPr>
          <p:cNvPr id="692" name="Google Shape;692;p6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3" name="Google Shape;693;p6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4" name="Google Shape;694;p6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5" name="Google Shape;695;p6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6" name="Google Shape;696;p6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7" name="Google Shape;697;p6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8" name="Google Shape;698;p6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9" name="Google Shape;699;p63"/>
          <p:cNvSpPr txBox="1"/>
          <p:nvPr/>
        </p:nvSpPr>
        <p:spPr>
          <a:xfrm>
            <a:off x="1106487" y="0"/>
            <a:ext cx="4083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24.3.7  Flow Control</a:t>
            </a:r>
            <a:endParaRPr/>
          </a:p>
        </p:txBody>
      </p:sp>
      <p:sp>
        <p:nvSpPr>
          <p:cNvPr id="700" name="Google Shape;700;p63"/>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As discussed before, flow control balances the rate a producer creates data with the rate a consumer can use the data. TCP separates flow control from error control. </a:t>
            </a:r>
            <a:r>
              <a:rPr lang="en-US" sz="2800" b="1" i="1" u="none" dirty="0">
                <a:solidFill>
                  <a:schemeClr val="dk1"/>
                </a:solidFill>
                <a:latin typeface="Times New Roman"/>
                <a:ea typeface="Times New Roman"/>
                <a:cs typeface="Times New Roman"/>
                <a:sym typeface="Times New Roman"/>
              </a:rPr>
              <a:t>In this section we discuss flow control, ignoring error control. We assume that the logical channel between the sending and receiving TCP is error-free.</a:t>
            </a:r>
            <a:endParaRP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49</a:t>
            </a:fld>
            <a:endParaRPr/>
          </a:p>
        </p:txBody>
      </p:sp>
      <p:sp>
        <p:nvSpPr>
          <p:cNvPr id="707" name="Google Shape;707;p6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24.19:  </a:t>
            </a:r>
            <a:r>
              <a:rPr lang="en-US" sz="2000" b="1" i="1" u="none">
                <a:solidFill>
                  <a:schemeClr val="dk1"/>
                </a:solidFill>
                <a:latin typeface="Times"/>
                <a:ea typeface="Times"/>
                <a:cs typeface="Times"/>
                <a:sym typeface="Times"/>
              </a:rPr>
              <a:t>Data flow and flow control feedbacks in TCP</a:t>
            </a:r>
            <a:endParaRPr/>
          </a:p>
        </p:txBody>
      </p:sp>
      <p:grpSp>
        <p:nvGrpSpPr>
          <p:cNvPr id="708" name="Google Shape;708;p64"/>
          <p:cNvGrpSpPr/>
          <p:nvPr/>
        </p:nvGrpSpPr>
        <p:grpSpPr>
          <a:xfrm>
            <a:off x="352425" y="2338387"/>
            <a:ext cx="8258175" cy="2841625"/>
            <a:chOff x="352972" y="2338041"/>
            <a:chExt cx="8257628" cy="2841930"/>
          </a:xfrm>
        </p:grpSpPr>
        <p:pic>
          <p:nvPicPr>
            <p:cNvPr id="709" name="Google Shape;709;p64"/>
            <p:cNvPicPr preferRelativeResize="0"/>
            <p:nvPr/>
          </p:nvPicPr>
          <p:blipFill rotWithShape="1">
            <a:blip r:embed="rId3">
              <a:alphaModFix/>
            </a:blip>
            <a:srcRect/>
            <a:stretch/>
          </p:blipFill>
          <p:spPr>
            <a:xfrm>
              <a:off x="352972" y="2338041"/>
              <a:ext cx="8257628" cy="803877"/>
            </a:xfrm>
            <a:prstGeom prst="rect">
              <a:avLst/>
            </a:prstGeom>
            <a:noFill/>
            <a:ln>
              <a:noFill/>
            </a:ln>
          </p:spPr>
        </p:pic>
        <p:pic>
          <p:nvPicPr>
            <p:cNvPr id="710" name="Google Shape;710;p64"/>
            <p:cNvPicPr preferRelativeResize="0"/>
            <p:nvPr/>
          </p:nvPicPr>
          <p:blipFill rotWithShape="1">
            <a:blip r:embed="rId4">
              <a:alphaModFix/>
            </a:blip>
            <a:srcRect/>
            <a:stretch/>
          </p:blipFill>
          <p:spPr>
            <a:xfrm>
              <a:off x="488671" y="4216206"/>
              <a:ext cx="7986230" cy="963765"/>
            </a:xfrm>
            <a:prstGeom prst="rect">
              <a:avLst/>
            </a:prstGeom>
            <a:noFill/>
            <a:ln>
              <a:noFill/>
            </a:ln>
          </p:spPr>
        </p:pic>
      </p:grpSp>
      <p:pic>
        <p:nvPicPr>
          <p:cNvPr id="711" name="Google Shape;711;p64"/>
          <p:cNvPicPr preferRelativeResize="0"/>
          <p:nvPr/>
        </p:nvPicPr>
        <p:blipFill rotWithShape="1">
          <a:blip r:embed="rId5">
            <a:alphaModFix/>
          </a:blip>
          <a:srcRect/>
          <a:stretch/>
        </p:blipFill>
        <p:spPr>
          <a:xfrm>
            <a:off x="838200" y="3203575"/>
            <a:ext cx="1336675" cy="949325"/>
          </a:xfrm>
          <a:prstGeom prst="rect">
            <a:avLst/>
          </a:prstGeom>
          <a:noFill/>
          <a:ln>
            <a:noFill/>
          </a:ln>
        </p:spPr>
      </p:pic>
      <p:pic>
        <p:nvPicPr>
          <p:cNvPr id="712" name="Google Shape;712;p64"/>
          <p:cNvPicPr preferRelativeResize="0"/>
          <p:nvPr/>
        </p:nvPicPr>
        <p:blipFill rotWithShape="1">
          <a:blip r:embed="rId6">
            <a:alphaModFix/>
          </a:blip>
          <a:srcRect/>
          <a:stretch/>
        </p:blipFill>
        <p:spPr>
          <a:xfrm>
            <a:off x="2667000" y="4651375"/>
            <a:ext cx="3581400" cy="479425"/>
          </a:xfrm>
          <a:prstGeom prst="rect">
            <a:avLst/>
          </a:prstGeom>
          <a:noFill/>
          <a:ln>
            <a:noFill/>
          </a:ln>
        </p:spPr>
      </p:pic>
      <p:pic>
        <p:nvPicPr>
          <p:cNvPr id="713" name="Google Shape;713;p64"/>
          <p:cNvPicPr preferRelativeResize="0"/>
          <p:nvPr/>
        </p:nvPicPr>
        <p:blipFill rotWithShape="1">
          <a:blip r:embed="rId7">
            <a:alphaModFix/>
          </a:blip>
          <a:srcRect/>
          <a:stretch/>
        </p:blipFill>
        <p:spPr>
          <a:xfrm>
            <a:off x="6781800" y="3144837"/>
            <a:ext cx="1266825" cy="944562"/>
          </a:xfrm>
          <a:prstGeom prst="rect">
            <a:avLst/>
          </a:prstGeom>
          <a:noFill/>
          <a:ln>
            <a:noFill/>
          </a:ln>
        </p:spPr>
      </p:pic>
      <p:pic>
        <p:nvPicPr>
          <p:cNvPr id="714" name="Google Shape;714;p64"/>
          <p:cNvPicPr preferRelativeResize="0"/>
          <p:nvPr/>
        </p:nvPicPr>
        <p:blipFill rotWithShape="1">
          <a:blip r:embed="rId8">
            <a:alphaModFix/>
          </a:blip>
          <a:srcRect/>
          <a:stretch/>
        </p:blipFill>
        <p:spPr>
          <a:xfrm>
            <a:off x="1912937" y="5197475"/>
            <a:ext cx="5173662" cy="746125"/>
          </a:xfrm>
          <a:prstGeom prst="rect">
            <a:avLst/>
          </a:prstGeom>
          <a:noFill/>
          <a:ln>
            <a:noFill/>
          </a:ln>
        </p:spPr>
      </p:pic>
      <p:pic>
        <p:nvPicPr>
          <p:cNvPr id="715" name="Google Shape;715;p64"/>
          <p:cNvPicPr preferRelativeResize="0"/>
          <p:nvPr/>
        </p:nvPicPr>
        <p:blipFill rotWithShape="1">
          <a:blip r:embed="rId9">
            <a:alphaModFix/>
          </a:blip>
          <a:srcRect/>
          <a:stretch/>
        </p:blipFill>
        <p:spPr>
          <a:xfrm>
            <a:off x="2716212" y="2740025"/>
            <a:ext cx="1855787" cy="1781175"/>
          </a:xfrm>
          <a:prstGeom prst="rect">
            <a:avLst/>
          </a:prstGeom>
          <a:noFill/>
          <a:ln>
            <a:noFill/>
          </a:ln>
        </p:spPr>
      </p:pic>
      <p:pic>
        <p:nvPicPr>
          <p:cNvPr id="716" name="Google Shape;716;p64"/>
          <p:cNvPicPr preferRelativeResize="0"/>
          <p:nvPr/>
        </p:nvPicPr>
        <p:blipFill rotWithShape="1">
          <a:blip r:embed="rId10">
            <a:alphaModFix/>
          </a:blip>
          <a:srcRect/>
          <a:stretch/>
        </p:blipFill>
        <p:spPr>
          <a:xfrm>
            <a:off x="3208337" y="990600"/>
            <a:ext cx="3040062" cy="512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500"/>
                                        <p:tgtEl>
                                          <p:spTgt spid="7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2"/>
                                        </p:tgtEl>
                                        <p:attrNameLst>
                                          <p:attrName>style.visibility</p:attrName>
                                        </p:attrNameLst>
                                      </p:cBhvr>
                                      <p:to>
                                        <p:strVal val="visible"/>
                                      </p:to>
                                    </p:set>
                                    <p:animEffect transition="in" filter="fade">
                                      <p:cBhvr>
                                        <p:cTn id="12" dur="2000"/>
                                        <p:tgtEl>
                                          <p:spTgt spid="7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3"/>
                                        </p:tgtEl>
                                        <p:attrNameLst>
                                          <p:attrName>style.visibility</p:attrName>
                                        </p:attrNameLst>
                                      </p:cBhvr>
                                      <p:to>
                                        <p:strVal val="visible"/>
                                      </p:to>
                                    </p:set>
                                    <p:animEffect transition="in" filter="fade">
                                      <p:cBhvr>
                                        <p:cTn id="17" dur="500"/>
                                        <p:tgtEl>
                                          <p:spTgt spid="7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4"/>
                                        </p:tgtEl>
                                        <p:attrNameLst>
                                          <p:attrName>style.visibility</p:attrName>
                                        </p:attrNameLst>
                                      </p:cBhvr>
                                      <p:to>
                                        <p:strVal val="visible"/>
                                      </p:to>
                                    </p:set>
                                    <p:animEffect transition="in" filter="fade">
                                      <p:cBhvr>
                                        <p:cTn id="22" dur="2000"/>
                                        <p:tgtEl>
                                          <p:spTgt spid="7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5"/>
                                        </p:tgtEl>
                                        <p:attrNameLst>
                                          <p:attrName>style.visibility</p:attrName>
                                        </p:attrNameLst>
                                      </p:cBhvr>
                                      <p:to>
                                        <p:strVal val="visible"/>
                                      </p:to>
                                    </p:set>
                                    <p:animEffect transition="in" filter="fade">
                                      <p:cBhvr>
                                        <p:cTn id="27" dur="500"/>
                                        <p:tgtEl>
                                          <p:spTgt spid="7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6"/>
                                        </p:tgtEl>
                                        <p:attrNameLst>
                                          <p:attrName>style.visibility</p:attrName>
                                        </p:attrNameLst>
                                      </p:cBhvr>
                                      <p:to>
                                        <p:strVal val="visible"/>
                                      </p:to>
                                    </p:set>
                                    <p:animEffect transition="in" filter="fade">
                                      <p:cBhvr>
                                        <p:cTn id="32" dur="1822"/>
                                        <p:tgtEl>
                                          <p:spTgt spid="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a:t>
            </a:fld>
            <a:endParaRPr/>
          </a:p>
        </p:txBody>
      </p:sp>
      <p:sp>
        <p:nvSpPr>
          <p:cNvPr id="140" name="Google Shape;140;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1" name="Google Shape;141;p20"/>
          <p:cNvSpPr txBox="1"/>
          <p:nvPr/>
        </p:nvSpPr>
        <p:spPr>
          <a:xfrm>
            <a:off x="228600" y="406400"/>
            <a:ext cx="4530725"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24-1   INTRODUCTION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42" name="Google Shape;142;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3" name="Google Shape;143;p20"/>
          <p:cNvSpPr txBox="1"/>
          <p:nvPr/>
        </p:nvSpPr>
        <p:spPr>
          <a:xfrm>
            <a:off x="381000" y="1658937"/>
            <a:ext cx="8077200" cy="35401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After discussing the general principle behind the transport layer in the previous chapter, we concentrate on the transport protocols in the Internet in this chapter. Figure 24.1 shows the position of these three protocols in the TCP/IP protocol suite.</a:t>
            </a: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50</a:t>
            </a:fld>
            <a:endParaRPr/>
          </a:p>
        </p:txBody>
      </p:sp>
      <p:sp>
        <p:nvSpPr>
          <p:cNvPr id="723" name="Google Shape;723;p6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24.20:  </a:t>
            </a:r>
            <a:r>
              <a:rPr lang="en-US" sz="2000" b="1" i="1" u="none">
                <a:solidFill>
                  <a:schemeClr val="dk1"/>
                </a:solidFill>
                <a:latin typeface="Times"/>
                <a:ea typeface="Times"/>
                <a:cs typeface="Times"/>
                <a:sym typeface="Times"/>
              </a:rPr>
              <a:t>An example of flow control</a:t>
            </a:r>
            <a:endParaRPr/>
          </a:p>
        </p:txBody>
      </p:sp>
      <p:pic>
        <p:nvPicPr>
          <p:cNvPr id="724" name="Google Shape;724;p65"/>
          <p:cNvPicPr preferRelativeResize="0"/>
          <p:nvPr/>
        </p:nvPicPr>
        <p:blipFill rotWithShape="1">
          <a:blip r:embed="rId3">
            <a:alphaModFix/>
          </a:blip>
          <a:srcRect/>
          <a:stretch/>
        </p:blipFill>
        <p:spPr>
          <a:xfrm>
            <a:off x="1447800" y="838200"/>
            <a:ext cx="6027737" cy="56562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6"/>
          <p:cNvSpPr txBox="1"/>
          <p:nvPr/>
        </p:nvSpPr>
        <p:spPr>
          <a:xfrm>
            <a:off x="76200" y="609600"/>
            <a:ext cx="8839200" cy="5643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3.58 shows the reason for this mandate.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Part a of the figure shows the values of the last acknowledgment and </a:t>
            </a:r>
            <a:r>
              <a:rPr lang="en-US" sz="2800" b="0" i="1" u="none">
                <a:solidFill>
                  <a:schemeClr val="dk1"/>
                </a:solidFill>
                <a:latin typeface="Times New Roman"/>
                <a:ea typeface="Times New Roman"/>
                <a:cs typeface="Times New Roman"/>
                <a:sym typeface="Times New Roman"/>
              </a:rPr>
              <a:t>rwnd</a:t>
            </a:r>
            <a:r>
              <a:rPr lang="en-US" sz="2800" b="0" i="0" u="none">
                <a:solidFill>
                  <a:schemeClr val="dk1"/>
                </a:solidFill>
                <a:latin typeface="Times New Roman"/>
                <a:ea typeface="Times New Roman"/>
                <a:cs typeface="Times New Roman"/>
                <a:sym typeface="Times New Roman"/>
              </a:rPr>
              <a:t>. Part b shows the situation in which the sender has sent bytes 206 to 214. Bytes 206 to 209 are acknowledged and purged. The new advertisement, however, defines the new value of </a:t>
            </a:r>
            <a:r>
              <a:rPr lang="en-US" sz="2800" b="0" i="1" u="none">
                <a:solidFill>
                  <a:schemeClr val="dk1"/>
                </a:solidFill>
                <a:latin typeface="Times New Roman"/>
                <a:ea typeface="Times New Roman"/>
                <a:cs typeface="Times New Roman"/>
                <a:sym typeface="Times New Roman"/>
              </a:rPr>
              <a:t>rwnd</a:t>
            </a:r>
            <a:r>
              <a:rPr lang="en-US" sz="2800" b="0" i="0" u="none">
                <a:solidFill>
                  <a:schemeClr val="dk1"/>
                </a:solidFill>
                <a:latin typeface="Times New Roman"/>
                <a:ea typeface="Times New Roman"/>
                <a:cs typeface="Times New Roman"/>
                <a:sym typeface="Times New Roman"/>
              </a:rPr>
              <a:t> as 4, in which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210 + 4 &lt; 206 + 12. When the send window shrinks, it creates a problem: byte 214, which has already been sent, is outside the window. The relation discussed before forces the receiver to maintain the right-hand wall of the window to be as shown in part a, because the receiver does not know which of the bytes 210 to 217 has already been sent. described above.</a:t>
            </a:r>
            <a:endParaRPr/>
          </a:p>
        </p:txBody>
      </p:sp>
      <p:grpSp>
        <p:nvGrpSpPr>
          <p:cNvPr id="731" name="Google Shape;731;p66"/>
          <p:cNvGrpSpPr/>
          <p:nvPr/>
        </p:nvGrpSpPr>
        <p:grpSpPr>
          <a:xfrm>
            <a:off x="0" y="0"/>
            <a:ext cx="9144000" cy="609600"/>
            <a:chOff x="0" y="2448"/>
            <a:chExt cx="5760" cy="384"/>
          </a:xfrm>
        </p:grpSpPr>
        <p:sp>
          <p:nvSpPr>
            <p:cNvPr id="732" name="Google Shape;732;p6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3" name="Google Shape;733;p6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3.18</a:t>
              </a:r>
              <a:endParaRPr/>
            </a:p>
          </p:txBody>
        </p:sp>
      </p:grpSp>
      <p:sp>
        <p:nvSpPr>
          <p:cNvPr id="734" name="Google Shape;734;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51</a:t>
            </a:fld>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52</a:t>
            </a:fld>
            <a:endParaRPr/>
          </a:p>
        </p:txBody>
      </p:sp>
      <p:sp>
        <p:nvSpPr>
          <p:cNvPr id="741" name="Google Shape;741;p6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24.21: </a:t>
            </a:r>
            <a:r>
              <a:rPr lang="en-US" sz="2000" b="1" i="1" u="none">
                <a:solidFill>
                  <a:schemeClr val="dk1"/>
                </a:solidFill>
                <a:latin typeface="Times"/>
                <a:ea typeface="Times"/>
                <a:cs typeface="Times"/>
                <a:sym typeface="Times"/>
              </a:rPr>
              <a:t>Example 3.18</a:t>
            </a:r>
            <a:endParaRPr/>
          </a:p>
        </p:txBody>
      </p:sp>
      <p:pic>
        <p:nvPicPr>
          <p:cNvPr id="742" name="Google Shape;742;p67"/>
          <p:cNvPicPr preferRelativeResize="0"/>
          <p:nvPr/>
        </p:nvPicPr>
        <p:blipFill rotWithShape="1">
          <a:blip r:embed="rId3">
            <a:alphaModFix/>
          </a:blip>
          <a:srcRect/>
          <a:stretch/>
        </p:blipFill>
        <p:spPr>
          <a:xfrm>
            <a:off x="533400" y="1044575"/>
            <a:ext cx="7573962" cy="2005012"/>
          </a:xfrm>
          <a:prstGeom prst="rect">
            <a:avLst/>
          </a:prstGeom>
          <a:noFill/>
          <a:ln>
            <a:noFill/>
          </a:ln>
        </p:spPr>
      </p:pic>
      <p:pic>
        <p:nvPicPr>
          <p:cNvPr id="743" name="Google Shape;743;p67"/>
          <p:cNvPicPr preferRelativeResize="0"/>
          <p:nvPr/>
        </p:nvPicPr>
        <p:blipFill rotWithShape="1">
          <a:blip r:embed="rId4">
            <a:alphaModFix/>
          </a:blip>
          <a:srcRect/>
          <a:stretch/>
        </p:blipFill>
        <p:spPr>
          <a:xfrm>
            <a:off x="533400" y="3787775"/>
            <a:ext cx="7573962" cy="2155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53</a:t>
            </a:fld>
            <a:endParaRPr/>
          </a:p>
        </p:txBody>
      </p:sp>
      <p:sp>
        <p:nvSpPr>
          <p:cNvPr id="750" name="Google Shape;750;p6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51" name="Google Shape;751;p6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52" name="Google Shape;752;p6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53" name="Google Shape;753;p6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54" name="Google Shape;754;p6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55" name="Google Shape;755;p6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56" name="Google Shape;756;p6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57" name="Google Shape;757;p68"/>
          <p:cNvSpPr txBox="1"/>
          <p:nvPr/>
        </p:nvSpPr>
        <p:spPr>
          <a:xfrm>
            <a:off x="1106487" y="0"/>
            <a:ext cx="4184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24.3.8  Error Control</a:t>
            </a:r>
            <a:endParaRPr/>
          </a:p>
        </p:txBody>
      </p:sp>
      <p:sp>
        <p:nvSpPr>
          <p:cNvPr id="758" name="Google Shape;758;p68"/>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TCP is a reliable transport-layer protocol. This means that an application program that delivers a stream of data to TCP relies on TCP to deliver the entire stream to the application program on the other end in order, without error, and without any part lost or duplicated.</a:t>
            </a:r>
            <a:endParaRPr dirty="0">
              <a:solidFill>
                <a:srgbClr val="00B0F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54</a:t>
            </a:fld>
            <a:endParaRPr/>
          </a:p>
        </p:txBody>
      </p:sp>
      <p:sp>
        <p:nvSpPr>
          <p:cNvPr id="765" name="Google Shape;765;p6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24.22: </a:t>
            </a:r>
            <a:r>
              <a:rPr lang="en-US" sz="2000" b="1" i="1" u="none">
                <a:solidFill>
                  <a:schemeClr val="dk1"/>
                </a:solidFill>
                <a:latin typeface="Times"/>
                <a:ea typeface="Times"/>
                <a:cs typeface="Times"/>
                <a:sym typeface="Times"/>
              </a:rPr>
              <a:t>Simplified FSM for the TCP sender side</a:t>
            </a:r>
            <a:endParaRPr/>
          </a:p>
        </p:txBody>
      </p:sp>
      <p:pic>
        <p:nvPicPr>
          <p:cNvPr id="766" name="Google Shape;766;p69"/>
          <p:cNvPicPr preferRelativeResize="0"/>
          <p:nvPr/>
        </p:nvPicPr>
        <p:blipFill rotWithShape="1">
          <a:blip r:embed="rId3">
            <a:alphaModFix/>
          </a:blip>
          <a:srcRect/>
          <a:stretch/>
        </p:blipFill>
        <p:spPr>
          <a:xfrm>
            <a:off x="841375" y="838200"/>
            <a:ext cx="7159625" cy="5133975"/>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55</a:t>
            </a:fld>
            <a:endParaRPr/>
          </a:p>
        </p:txBody>
      </p:sp>
      <p:sp>
        <p:nvSpPr>
          <p:cNvPr id="773" name="Google Shape;773;p7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24.23:  </a:t>
            </a:r>
            <a:r>
              <a:rPr lang="en-US" sz="2000" b="1" i="1" u="none">
                <a:solidFill>
                  <a:schemeClr val="dk1"/>
                </a:solidFill>
                <a:latin typeface="Times"/>
                <a:ea typeface="Times"/>
                <a:cs typeface="Times"/>
                <a:sym typeface="Times"/>
              </a:rPr>
              <a:t>Simplified FSM for the TCP receiver side</a:t>
            </a:r>
            <a:endParaRPr/>
          </a:p>
        </p:txBody>
      </p:sp>
      <p:pic>
        <p:nvPicPr>
          <p:cNvPr id="774" name="Google Shape;774;p70"/>
          <p:cNvPicPr preferRelativeResize="0"/>
          <p:nvPr/>
        </p:nvPicPr>
        <p:blipFill rotWithShape="1">
          <a:blip r:embed="rId3">
            <a:alphaModFix/>
          </a:blip>
          <a:srcRect/>
          <a:stretch/>
        </p:blipFill>
        <p:spPr>
          <a:xfrm>
            <a:off x="523875" y="930275"/>
            <a:ext cx="7858125" cy="5470525"/>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56</a:t>
            </a:fld>
            <a:endParaRPr/>
          </a:p>
        </p:txBody>
      </p:sp>
      <p:sp>
        <p:nvSpPr>
          <p:cNvPr id="781" name="Google Shape;781;p7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24.24: </a:t>
            </a:r>
            <a:r>
              <a:rPr lang="en-US" sz="2000" b="1" i="1" u="none">
                <a:solidFill>
                  <a:schemeClr val="dk1"/>
                </a:solidFill>
                <a:latin typeface="Times"/>
                <a:ea typeface="Times"/>
                <a:cs typeface="Times"/>
                <a:sym typeface="Times"/>
              </a:rPr>
              <a:t>Normal operation</a:t>
            </a:r>
            <a:endParaRPr/>
          </a:p>
        </p:txBody>
      </p:sp>
      <p:pic>
        <p:nvPicPr>
          <p:cNvPr id="782" name="Google Shape;782;p71"/>
          <p:cNvPicPr preferRelativeResize="0"/>
          <p:nvPr/>
        </p:nvPicPr>
        <p:blipFill rotWithShape="1">
          <a:blip r:embed="rId3">
            <a:alphaModFix/>
          </a:blip>
          <a:srcRect/>
          <a:stretch/>
        </p:blipFill>
        <p:spPr>
          <a:xfrm>
            <a:off x="447675" y="1447800"/>
            <a:ext cx="8467725" cy="4156075"/>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57</a:t>
            </a:fld>
            <a:endParaRPr/>
          </a:p>
        </p:txBody>
      </p:sp>
      <p:sp>
        <p:nvSpPr>
          <p:cNvPr id="789" name="Google Shape;789;p7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24.25:  </a:t>
            </a:r>
            <a:r>
              <a:rPr lang="en-US" sz="2000" b="1" i="1" u="none">
                <a:solidFill>
                  <a:schemeClr val="dk1"/>
                </a:solidFill>
                <a:latin typeface="Times"/>
                <a:ea typeface="Times"/>
                <a:cs typeface="Times"/>
                <a:sym typeface="Times"/>
              </a:rPr>
              <a:t>Lost segment</a:t>
            </a:r>
            <a:endParaRPr/>
          </a:p>
        </p:txBody>
      </p:sp>
      <p:pic>
        <p:nvPicPr>
          <p:cNvPr id="790" name="Google Shape;790;p72"/>
          <p:cNvPicPr preferRelativeResize="0"/>
          <p:nvPr/>
        </p:nvPicPr>
        <p:blipFill rotWithShape="1">
          <a:blip r:embed="rId3">
            <a:alphaModFix/>
          </a:blip>
          <a:srcRect/>
          <a:stretch/>
        </p:blipFill>
        <p:spPr>
          <a:xfrm>
            <a:off x="668337" y="1676400"/>
            <a:ext cx="8094662" cy="3738562"/>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58</a:t>
            </a:fld>
            <a:endParaRPr/>
          </a:p>
        </p:txBody>
      </p:sp>
      <p:sp>
        <p:nvSpPr>
          <p:cNvPr id="797" name="Google Shape;797;p7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24.26: </a:t>
            </a:r>
            <a:r>
              <a:rPr lang="en-US" sz="2000" b="1" i="1" u="none">
                <a:solidFill>
                  <a:schemeClr val="dk1"/>
                </a:solidFill>
                <a:latin typeface="Times"/>
                <a:ea typeface="Times"/>
                <a:cs typeface="Times"/>
                <a:sym typeface="Times"/>
              </a:rPr>
              <a:t>Fast retransmission</a:t>
            </a:r>
            <a:endParaRPr/>
          </a:p>
        </p:txBody>
      </p:sp>
      <p:pic>
        <p:nvPicPr>
          <p:cNvPr id="798" name="Google Shape;798;p73"/>
          <p:cNvPicPr preferRelativeResize="0"/>
          <p:nvPr/>
        </p:nvPicPr>
        <p:blipFill rotWithShape="1">
          <a:blip r:embed="rId3">
            <a:alphaModFix/>
          </a:blip>
          <a:srcRect/>
          <a:stretch/>
        </p:blipFill>
        <p:spPr>
          <a:xfrm>
            <a:off x="882650" y="881062"/>
            <a:ext cx="7346950" cy="5214937"/>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59</a:t>
            </a:fld>
            <a:endParaRPr/>
          </a:p>
        </p:txBody>
      </p:sp>
      <p:sp>
        <p:nvSpPr>
          <p:cNvPr id="805" name="Google Shape;805;p7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24.27: </a:t>
            </a:r>
            <a:r>
              <a:rPr lang="en-US" sz="2000" b="1" i="1" u="none">
                <a:solidFill>
                  <a:schemeClr val="dk1"/>
                </a:solidFill>
                <a:latin typeface="Times"/>
                <a:ea typeface="Times"/>
                <a:cs typeface="Times"/>
                <a:sym typeface="Times"/>
              </a:rPr>
              <a:t>Lost acknowledgment</a:t>
            </a:r>
            <a:endParaRPr/>
          </a:p>
        </p:txBody>
      </p:sp>
      <p:pic>
        <p:nvPicPr>
          <p:cNvPr id="806" name="Google Shape;806;p74"/>
          <p:cNvPicPr preferRelativeResize="0"/>
          <p:nvPr/>
        </p:nvPicPr>
        <p:blipFill rotWithShape="1">
          <a:blip r:embed="rId3">
            <a:alphaModFix/>
          </a:blip>
          <a:srcRect/>
          <a:stretch/>
        </p:blipFill>
        <p:spPr>
          <a:xfrm>
            <a:off x="731837" y="1711325"/>
            <a:ext cx="7650162" cy="4052887"/>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a:t>
            </a:fld>
            <a:endParaRPr/>
          </a:p>
        </p:txBody>
      </p:sp>
      <p:sp>
        <p:nvSpPr>
          <p:cNvPr id="150" name="Google Shape;150;p21"/>
          <p:cNvSpPr txBox="1"/>
          <p:nvPr/>
        </p:nvSpPr>
        <p:spPr>
          <a:xfrm>
            <a:off x="152400" y="133350"/>
            <a:ext cx="81534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24.1: </a:t>
            </a:r>
            <a:r>
              <a:rPr lang="en-US" sz="2000" b="1" i="1" u="none">
                <a:solidFill>
                  <a:schemeClr val="dk1"/>
                </a:solidFill>
                <a:latin typeface="Times"/>
                <a:ea typeface="Times"/>
                <a:cs typeface="Times"/>
                <a:sym typeface="Times"/>
              </a:rPr>
              <a:t>Position of transport-layer protocols in the TCP/IP   </a:t>
            </a:r>
            <a:br>
              <a:rPr lang="en-US" sz="2000" b="1" i="1" u="none">
                <a:solidFill>
                  <a:schemeClr val="dk1"/>
                </a:solidFill>
                <a:latin typeface="Times"/>
                <a:ea typeface="Times"/>
                <a:cs typeface="Times"/>
                <a:sym typeface="Times"/>
              </a:rPr>
            </a:br>
            <a:r>
              <a:rPr lang="en-US" sz="2000" b="1" i="1" u="none">
                <a:solidFill>
                  <a:schemeClr val="dk1"/>
                </a:solidFill>
                <a:latin typeface="Times"/>
                <a:ea typeface="Times"/>
                <a:cs typeface="Times"/>
                <a:sym typeface="Times"/>
              </a:rPr>
              <a:t>                      protocol suite</a:t>
            </a:r>
            <a:endParaRPr/>
          </a:p>
        </p:txBody>
      </p:sp>
      <p:pic>
        <p:nvPicPr>
          <p:cNvPr id="151" name="Google Shape;151;p21"/>
          <p:cNvPicPr preferRelativeResize="0"/>
          <p:nvPr/>
        </p:nvPicPr>
        <p:blipFill rotWithShape="1">
          <a:blip r:embed="rId3">
            <a:alphaModFix/>
          </a:blip>
          <a:srcRect/>
          <a:stretch/>
        </p:blipFill>
        <p:spPr>
          <a:xfrm>
            <a:off x="517525" y="1982787"/>
            <a:ext cx="7712075" cy="35036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275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60</a:t>
            </a:fld>
            <a:endParaRPr/>
          </a:p>
        </p:txBody>
      </p:sp>
      <p:sp>
        <p:nvSpPr>
          <p:cNvPr id="813" name="Google Shape;813;p75"/>
          <p:cNvSpPr txBox="1"/>
          <p:nvPr/>
        </p:nvSpPr>
        <p:spPr>
          <a:xfrm>
            <a:off x="152400" y="133350"/>
            <a:ext cx="8915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24.28: </a:t>
            </a:r>
            <a:r>
              <a:rPr lang="en-US" sz="2000" b="1" i="1" u="none">
                <a:solidFill>
                  <a:schemeClr val="dk1"/>
                </a:solidFill>
                <a:latin typeface="Times"/>
                <a:ea typeface="Times"/>
                <a:cs typeface="Times"/>
                <a:sym typeface="Times"/>
              </a:rPr>
              <a:t>Lost acknowledgment corrected by resending a segment</a:t>
            </a:r>
            <a:endParaRPr/>
          </a:p>
        </p:txBody>
      </p:sp>
      <p:pic>
        <p:nvPicPr>
          <p:cNvPr id="814" name="Google Shape;814;p75"/>
          <p:cNvPicPr preferRelativeResize="0"/>
          <p:nvPr/>
        </p:nvPicPr>
        <p:blipFill rotWithShape="1">
          <a:blip r:embed="rId3">
            <a:alphaModFix/>
          </a:blip>
          <a:srcRect/>
          <a:stretch/>
        </p:blipFill>
        <p:spPr>
          <a:xfrm>
            <a:off x="533400" y="1600200"/>
            <a:ext cx="8012112" cy="3760787"/>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61</a:t>
            </a:fld>
            <a:endParaRPr/>
          </a:p>
        </p:txBody>
      </p:sp>
      <p:sp>
        <p:nvSpPr>
          <p:cNvPr id="821" name="Google Shape;821;p7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22" name="Google Shape;822;p7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23" name="Google Shape;823;p7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24" name="Google Shape;824;p7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25" name="Google Shape;825;p7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26" name="Google Shape;826;p7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27" name="Google Shape;827;p7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28" name="Google Shape;828;p76"/>
          <p:cNvSpPr txBox="1"/>
          <p:nvPr/>
        </p:nvSpPr>
        <p:spPr>
          <a:xfrm>
            <a:off x="1106487" y="0"/>
            <a:ext cx="6229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24.3.9  TCP Congestion Control</a:t>
            </a:r>
            <a:endParaRPr/>
          </a:p>
        </p:txBody>
      </p:sp>
      <p:sp>
        <p:nvSpPr>
          <p:cNvPr id="829" name="Google Shape;829;p76"/>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TCP uses different policies to handle the congestion in the network. We describe these policies in this section.</a:t>
            </a:r>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7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62</a:t>
            </a:fld>
            <a:endParaRPr/>
          </a:p>
        </p:txBody>
      </p:sp>
      <p:sp>
        <p:nvSpPr>
          <p:cNvPr id="836" name="Google Shape;836;p7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24.29: </a:t>
            </a:r>
            <a:r>
              <a:rPr lang="en-US" sz="2000" b="1" i="1" u="none">
                <a:solidFill>
                  <a:schemeClr val="dk1"/>
                </a:solidFill>
                <a:latin typeface="Times"/>
                <a:ea typeface="Times"/>
                <a:cs typeface="Times"/>
                <a:sym typeface="Times"/>
              </a:rPr>
              <a:t>Slow start, exponential increase</a:t>
            </a:r>
            <a:endParaRPr/>
          </a:p>
        </p:txBody>
      </p:sp>
      <p:pic>
        <p:nvPicPr>
          <p:cNvPr id="837" name="Google Shape;837;p77"/>
          <p:cNvPicPr preferRelativeResize="0"/>
          <p:nvPr/>
        </p:nvPicPr>
        <p:blipFill rotWithShape="1">
          <a:blip r:embed="rId3">
            <a:alphaModFix/>
          </a:blip>
          <a:srcRect/>
          <a:stretch/>
        </p:blipFill>
        <p:spPr>
          <a:xfrm>
            <a:off x="533400" y="1295400"/>
            <a:ext cx="8091487" cy="47767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7"/>
                                        </p:tgtEl>
                                        <p:attrNameLst>
                                          <p:attrName>style.visibility</p:attrName>
                                        </p:attrNameLst>
                                      </p:cBhvr>
                                      <p:to>
                                        <p:strVal val="visible"/>
                                      </p:to>
                                    </p:set>
                                    <p:animEffect transition="in" filter="fade">
                                      <p:cBhvr>
                                        <p:cTn id="7" dur="5000"/>
                                        <p:tgtEl>
                                          <p:spTgt spid="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7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63</a:t>
            </a:fld>
            <a:endParaRPr/>
          </a:p>
        </p:txBody>
      </p:sp>
      <p:sp>
        <p:nvSpPr>
          <p:cNvPr id="844" name="Google Shape;844;p7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24.30: </a:t>
            </a:r>
            <a:r>
              <a:rPr lang="en-US" sz="2000" b="1" i="1" u="none">
                <a:solidFill>
                  <a:schemeClr val="dk1"/>
                </a:solidFill>
                <a:latin typeface="Times"/>
                <a:ea typeface="Times"/>
                <a:cs typeface="Times"/>
                <a:sym typeface="Times"/>
              </a:rPr>
              <a:t>Congestion avoidance, additive increase</a:t>
            </a:r>
            <a:endParaRPr/>
          </a:p>
        </p:txBody>
      </p:sp>
      <p:pic>
        <p:nvPicPr>
          <p:cNvPr id="845" name="Google Shape;845;p78"/>
          <p:cNvPicPr preferRelativeResize="0"/>
          <p:nvPr/>
        </p:nvPicPr>
        <p:blipFill rotWithShape="1">
          <a:blip r:embed="rId3">
            <a:alphaModFix/>
          </a:blip>
          <a:srcRect/>
          <a:stretch/>
        </p:blipFill>
        <p:spPr>
          <a:xfrm>
            <a:off x="985837" y="735012"/>
            <a:ext cx="7053262" cy="5453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5"/>
                                        </p:tgtEl>
                                        <p:attrNameLst>
                                          <p:attrName>style.visibility</p:attrName>
                                        </p:attrNameLst>
                                      </p:cBhvr>
                                      <p:to>
                                        <p:strVal val="visible"/>
                                      </p:to>
                                    </p:set>
                                    <p:animEffect transition="in" filter="fade">
                                      <p:cBhvr>
                                        <p:cTn id="7" dur="5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64</a:t>
            </a:fld>
            <a:endParaRPr/>
          </a:p>
        </p:txBody>
      </p:sp>
      <p:sp>
        <p:nvSpPr>
          <p:cNvPr id="852" name="Google Shape;852;p7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24.31: </a:t>
            </a:r>
            <a:r>
              <a:rPr lang="en-US" sz="2000" b="1" i="1" u="none">
                <a:solidFill>
                  <a:schemeClr val="dk1"/>
                </a:solidFill>
                <a:latin typeface="Times"/>
                <a:ea typeface="Times"/>
                <a:cs typeface="Times"/>
                <a:sym typeface="Times"/>
              </a:rPr>
              <a:t>FSM for Taho TCP</a:t>
            </a:r>
            <a:endParaRPr/>
          </a:p>
        </p:txBody>
      </p:sp>
      <p:pic>
        <p:nvPicPr>
          <p:cNvPr id="853" name="Google Shape;853;p79"/>
          <p:cNvPicPr preferRelativeResize="0"/>
          <p:nvPr/>
        </p:nvPicPr>
        <p:blipFill rotWithShape="1">
          <a:blip r:embed="rId3">
            <a:alphaModFix/>
          </a:blip>
          <a:srcRect/>
          <a:stretch/>
        </p:blipFill>
        <p:spPr>
          <a:xfrm>
            <a:off x="382587" y="1981200"/>
            <a:ext cx="8228012" cy="3197225"/>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0"/>
          <p:cNvSpPr txBox="1"/>
          <p:nvPr/>
        </p:nvSpPr>
        <p:spPr>
          <a:xfrm>
            <a:off x="76200" y="609600"/>
            <a:ext cx="8839200" cy="5643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24.32 shows an example of congestion control in a Taho TCP. TCP starts data transfer and sets the </a:t>
            </a:r>
            <a:r>
              <a:rPr lang="en-US" sz="2800" b="0" i="1" u="none">
                <a:solidFill>
                  <a:schemeClr val="dk1"/>
                </a:solidFill>
                <a:latin typeface="Times New Roman"/>
                <a:ea typeface="Times New Roman"/>
                <a:cs typeface="Times New Roman"/>
                <a:sym typeface="Times New Roman"/>
              </a:rPr>
              <a:t>ssthresh</a:t>
            </a:r>
            <a:r>
              <a:rPr lang="en-US" sz="2800" b="0" i="0" u="none">
                <a:solidFill>
                  <a:schemeClr val="dk1"/>
                </a:solidFill>
                <a:latin typeface="Times New Roman"/>
                <a:ea typeface="Times New Roman"/>
                <a:cs typeface="Times New Roman"/>
                <a:sym typeface="Times New Roman"/>
              </a:rPr>
              <a:t> variable to an ambitious value of 16 MSS. TCP begins at the slow-start (SS) state with the </a:t>
            </a:r>
            <a:r>
              <a:rPr lang="en-US" sz="2800" b="0" i="1" u="none">
                <a:solidFill>
                  <a:schemeClr val="dk1"/>
                </a:solidFill>
                <a:latin typeface="Times New Roman"/>
                <a:ea typeface="Times New Roman"/>
                <a:cs typeface="Times New Roman"/>
                <a:sym typeface="Times New Roman"/>
              </a:rPr>
              <a:t>cwnd</a:t>
            </a:r>
            <a:r>
              <a:rPr lang="en-US" sz="2800" b="0" i="0" u="none">
                <a:solidFill>
                  <a:schemeClr val="dk1"/>
                </a:solidFill>
                <a:latin typeface="Times New Roman"/>
                <a:ea typeface="Times New Roman"/>
                <a:cs typeface="Times New Roman"/>
                <a:sym typeface="Times New Roman"/>
              </a:rPr>
              <a:t> = 24. The congestion window grows exponentially, but a time-out occurs after the third RTT (before reaching the threshold). TCP assumes that there is congestion in the network. It immediately sets the new </a:t>
            </a:r>
            <a:r>
              <a:rPr lang="en-US" sz="2800" b="0" i="1" u="none">
                <a:solidFill>
                  <a:schemeClr val="dk1"/>
                </a:solidFill>
                <a:latin typeface="Times New Roman"/>
                <a:ea typeface="Times New Roman"/>
                <a:cs typeface="Times New Roman"/>
                <a:sym typeface="Times New Roman"/>
              </a:rPr>
              <a:t>ssthresh</a:t>
            </a:r>
            <a:r>
              <a:rPr lang="en-US" sz="2800" b="0" i="0" u="none">
                <a:solidFill>
                  <a:schemeClr val="dk1"/>
                </a:solidFill>
                <a:latin typeface="Times New Roman"/>
                <a:ea typeface="Times New Roman"/>
                <a:cs typeface="Times New Roman"/>
                <a:sym typeface="Times New Roman"/>
              </a:rPr>
              <a:t> = 4 MSS (half of the current cwnd, which is 8) and begins a new slow start (SA) state with </a:t>
            </a:r>
            <a:r>
              <a:rPr lang="en-US" sz="2800" b="0" i="1" u="none">
                <a:solidFill>
                  <a:schemeClr val="dk1"/>
                </a:solidFill>
                <a:latin typeface="Times New Roman"/>
                <a:ea typeface="Times New Roman"/>
                <a:cs typeface="Times New Roman"/>
                <a:sym typeface="Times New Roman"/>
              </a:rPr>
              <a:t>cwnd</a:t>
            </a:r>
            <a:r>
              <a:rPr lang="en-US" sz="2800" b="0" i="0" u="none">
                <a:solidFill>
                  <a:schemeClr val="dk1"/>
                </a:solidFill>
                <a:latin typeface="Times New Roman"/>
                <a:ea typeface="Times New Roman"/>
                <a:cs typeface="Times New Roman"/>
                <a:sym typeface="Times New Roman"/>
              </a:rPr>
              <a:t> = 1 MSS. The congestion grows exponentially until it reaches the newly set threshold. TCP now moves to the congestion avoidance (CA) state and the congestion window grows additively until it reaches </a:t>
            </a:r>
            <a:r>
              <a:rPr lang="en-US" sz="2800" b="0" i="1" u="none">
                <a:solidFill>
                  <a:schemeClr val="dk1"/>
                </a:solidFill>
                <a:latin typeface="Times New Roman"/>
                <a:ea typeface="Times New Roman"/>
                <a:cs typeface="Times New Roman"/>
                <a:sym typeface="Times New Roman"/>
              </a:rPr>
              <a:t>cwnd</a:t>
            </a:r>
            <a:r>
              <a:rPr lang="en-US" sz="2800" b="0" i="0" u="none">
                <a:solidFill>
                  <a:schemeClr val="dk1"/>
                </a:solidFill>
                <a:latin typeface="Times New Roman"/>
                <a:ea typeface="Times New Roman"/>
                <a:cs typeface="Times New Roman"/>
                <a:sym typeface="Times New Roman"/>
              </a:rPr>
              <a:t> = 12 MSS. </a:t>
            </a:r>
            <a:endParaRPr/>
          </a:p>
        </p:txBody>
      </p:sp>
      <p:grpSp>
        <p:nvGrpSpPr>
          <p:cNvPr id="860" name="Google Shape;860;p80"/>
          <p:cNvGrpSpPr/>
          <p:nvPr/>
        </p:nvGrpSpPr>
        <p:grpSpPr>
          <a:xfrm>
            <a:off x="0" y="0"/>
            <a:ext cx="9144000" cy="609600"/>
            <a:chOff x="0" y="2448"/>
            <a:chExt cx="5760" cy="384"/>
          </a:xfrm>
        </p:grpSpPr>
        <p:sp>
          <p:nvSpPr>
            <p:cNvPr id="861" name="Google Shape;861;p8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62" name="Google Shape;862;p80"/>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24.9</a:t>
              </a:r>
              <a:endParaRPr/>
            </a:p>
          </p:txBody>
        </p:sp>
      </p:grpSp>
      <p:sp>
        <p:nvSpPr>
          <p:cNvPr id="863" name="Google Shape;863;p8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65</a:t>
            </a:fld>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81"/>
          <p:cNvSpPr txBox="1"/>
          <p:nvPr/>
        </p:nvSpPr>
        <p:spPr>
          <a:xfrm>
            <a:off x="76200" y="609600"/>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At this moment, three duplicate ACKs arrive, another indication of the congestion in the network. TCP again halves the value of ssthresh to 6 MSS and begins a new slow-start (SS) state. The exponential growth of the cwnd continues. After RTT 15, the size of cwnd is 4 MSS. After sending four segments and receiving only two ACKs, the size of the window reaches the </a:t>
            </a:r>
            <a:r>
              <a:rPr lang="en-US" sz="2800" b="0" i="1" u="none">
                <a:solidFill>
                  <a:schemeClr val="dk1"/>
                </a:solidFill>
                <a:latin typeface="Times New Roman"/>
                <a:ea typeface="Times New Roman"/>
                <a:cs typeface="Times New Roman"/>
                <a:sym typeface="Times New Roman"/>
              </a:rPr>
              <a:t>ssthresh</a:t>
            </a:r>
            <a:r>
              <a:rPr lang="en-US" sz="2800" b="0" i="0" u="none">
                <a:solidFill>
                  <a:schemeClr val="dk1"/>
                </a:solidFill>
                <a:latin typeface="Times New Roman"/>
                <a:ea typeface="Times New Roman"/>
                <a:cs typeface="Times New Roman"/>
                <a:sym typeface="Times New Roman"/>
              </a:rPr>
              <a:t> (6) and the TCP moves to the congestion avoidance state. The data transfer now continues in the congestion avoidance (CA) state until the connection is terminated after RTT 20. </a:t>
            </a:r>
            <a:endParaRPr/>
          </a:p>
        </p:txBody>
      </p:sp>
      <p:grpSp>
        <p:nvGrpSpPr>
          <p:cNvPr id="870" name="Google Shape;870;p81"/>
          <p:cNvGrpSpPr/>
          <p:nvPr/>
        </p:nvGrpSpPr>
        <p:grpSpPr>
          <a:xfrm>
            <a:off x="0" y="0"/>
            <a:ext cx="9144000" cy="609600"/>
            <a:chOff x="0" y="2448"/>
            <a:chExt cx="5760" cy="384"/>
          </a:xfrm>
        </p:grpSpPr>
        <p:sp>
          <p:nvSpPr>
            <p:cNvPr id="871" name="Google Shape;871;p8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72" name="Google Shape;872;p81"/>
            <p:cNvSpPr txBox="1"/>
            <p:nvPr/>
          </p:nvSpPr>
          <p:spPr>
            <a:xfrm>
              <a:off x="0" y="2448"/>
              <a:ext cx="35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24.9  (continued)</a:t>
              </a:r>
              <a:endParaRPr/>
            </a:p>
          </p:txBody>
        </p:sp>
      </p:grpSp>
      <p:sp>
        <p:nvSpPr>
          <p:cNvPr id="873" name="Google Shape;873;p8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66</a:t>
            </a:fld>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8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67</a:t>
            </a:fld>
            <a:endParaRPr/>
          </a:p>
        </p:txBody>
      </p:sp>
      <p:sp>
        <p:nvSpPr>
          <p:cNvPr id="880" name="Google Shape;880;p8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24.32: </a:t>
            </a:r>
            <a:r>
              <a:rPr lang="en-US" sz="2000" b="1" i="1" u="none">
                <a:solidFill>
                  <a:schemeClr val="dk1"/>
                </a:solidFill>
                <a:latin typeface="Times"/>
                <a:ea typeface="Times"/>
                <a:cs typeface="Times"/>
                <a:sym typeface="Times"/>
              </a:rPr>
              <a:t>Example of Taho TCP</a:t>
            </a:r>
            <a:endParaRPr/>
          </a:p>
        </p:txBody>
      </p:sp>
      <p:pic>
        <p:nvPicPr>
          <p:cNvPr id="881" name="Google Shape;881;p82"/>
          <p:cNvPicPr preferRelativeResize="0"/>
          <p:nvPr/>
        </p:nvPicPr>
        <p:blipFill rotWithShape="1">
          <a:blip r:embed="rId3">
            <a:alphaModFix/>
          </a:blip>
          <a:srcRect/>
          <a:stretch/>
        </p:blipFill>
        <p:spPr>
          <a:xfrm>
            <a:off x="685800" y="992187"/>
            <a:ext cx="7769225" cy="51800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1"/>
                                        </p:tgtEl>
                                        <p:attrNameLst>
                                          <p:attrName>style.visibility</p:attrName>
                                        </p:attrNameLst>
                                      </p:cBhvr>
                                      <p:to>
                                        <p:strVal val="visible"/>
                                      </p:to>
                                    </p:set>
                                    <p:animEffect transition="in" filter="fade">
                                      <p:cBhvr>
                                        <p:cTn id="7" dur="3250"/>
                                        <p:tgtEl>
                                          <p:spTgt spid="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68</a:t>
            </a:fld>
            <a:endParaRPr/>
          </a:p>
        </p:txBody>
      </p:sp>
      <p:sp>
        <p:nvSpPr>
          <p:cNvPr id="888" name="Google Shape;888;p8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24.33:  </a:t>
            </a:r>
            <a:r>
              <a:rPr lang="en-US" sz="2000" b="1" i="1" u="none">
                <a:solidFill>
                  <a:schemeClr val="dk1"/>
                </a:solidFill>
                <a:latin typeface="Times"/>
                <a:ea typeface="Times"/>
                <a:cs typeface="Times"/>
                <a:sym typeface="Times"/>
              </a:rPr>
              <a:t>FSM for Reno TCP</a:t>
            </a:r>
            <a:endParaRPr/>
          </a:p>
        </p:txBody>
      </p:sp>
      <p:pic>
        <p:nvPicPr>
          <p:cNvPr id="889" name="Google Shape;889;p83"/>
          <p:cNvPicPr preferRelativeResize="0"/>
          <p:nvPr/>
        </p:nvPicPr>
        <p:blipFill rotWithShape="1">
          <a:blip r:embed="rId3">
            <a:alphaModFix/>
          </a:blip>
          <a:srcRect/>
          <a:stretch/>
        </p:blipFill>
        <p:spPr>
          <a:xfrm>
            <a:off x="1012825" y="1206500"/>
            <a:ext cx="7140575" cy="504190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4"/>
          <p:cNvSpPr txBox="1"/>
          <p:nvPr/>
        </p:nvSpPr>
        <p:spPr>
          <a:xfrm>
            <a:off x="76200" y="609600"/>
            <a:ext cx="8839200" cy="5643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24.34 shows the same situation as Figure 3.69, but in Reno TCP. The changes in the congestion window are the same until RTT 13 when three duplicate ACKs arrive. At this moment, Reno TCP drops the ssthresh to 6 MSS, but it sets the cwnd to a much higher value (</a:t>
            </a:r>
            <a:r>
              <a:rPr lang="en-US" sz="2800" b="0" i="1" u="none">
                <a:solidFill>
                  <a:schemeClr val="dk1"/>
                </a:solidFill>
                <a:latin typeface="Times New Roman"/>
                <a:ea typeface="Times New Roman"/>
                <a:cs typeface="Times New Roman"/>
                <a:sym typeface="Times New Roman"/>
              </a:rPr>
              <a:t>ssthresh</a:t>
            </a:r>
            <a:r>
              <a:rPr lang="en-US" sz="2800" b="0" i="0" u="none">
                <a:solidFill>
                  <a:schemeClr val="dk1"/>
                </a:solidFill>
                <a:latin typeface="Times New Roman"/>
                <a:ea typeface="Times New Roman"/>
                <a:cs typeface="Times New Roman"/>
                <a:sym typeface="Times New Roman"/>
              </a:rPr>
              <a:t> + 3 = 9 MSS) instead of 1 MSS. It now moves to the fast recovery state. We assume that two more duplicate ACKs arrive until RTT 15, where </a:t>
            </a:r>
            <a:r>
              <a:rPr lang="en-US" sz="2800" b="0" i="1" u="none">
                <a:solidFill>
                  <a:schemeClr val="dk1"/>
                </a:solidFill>
                <a:latin typeface="Times New Roman"/>
                <a:ea typeface="Times New Roman"/>
                <a:cs typeface="Times New Roman"/>
                <a:sym typeface="Times New Roman"/>
              </a:rPr>
              <a:t>cwnd</a:t>
            </a:r>
            <a:r>
              <a:rPr lang="en-US" sz="2800" b="0" i="0" u="none">
                <a:solidFill>
                  <a:schemeClr val="dk1"/>
                </a:solidFill>
                <a:latin typeface="Times New Roman"/>
                <a:ea typeface="Times New Roman"/>
                <a:cs typeface="Times New Roman"/>
                <a:sym typeface="Times New Roman"/>
              </a:rPr>
              <a:t> grows exponentially. In this moment, a new ACK (not duplicate) arrives that announces the receipt of the lost segment. It now moves to the congestion avoidance state, but first deflates the congestion window to 6 MSS as though ignoring the whole fast-recovery state and moving back to the previous track.</a:t>
            </a:r>
            <a:endParaRPr/>
          </a:p>
        </p:txBody>
      </p:sp>
      <p:grpSp>
        <p:nvGrpSpPr>
          <p:cNvPr id="896" name="Google Shape;896;p84"/>
          <p:cNvGrpSpPr/>
          <p:nvPr/>
        </p:nvGrpSpPr>
        <p:grpSpPr>
          <a:xfrm>
            <a:off x="0" y="0"/>
            <a:ext cx="9144000" cy="609600"/>
            <a:chOff x="0" y="2448"/>
            <a:chExt cx="5760" cy="384"/>
          </a:xfrm>
        </p:grpSpPr>
        <p:sp>
          <p:nvSpPr>
            <p:cNvPr id="897" name="Google Shape;897;p8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98" name="Google Shape;898;p84"/>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24.10</a:t>
              </a:r>
              <a:endParaRPr/>
            </a:p>
          </p:txBody>
        </p:sp>
      </p:grpSp>
      <p:sp>
        <p:nvSpPr>
          <p:cNvPr id="899" name="Google Shape;899;p8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69</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a:t>
            </a:fld>
            <a:endParaRPr/>
          </a:p>
        </p:txBody>
      </p:sp>
      <p:sp>
        <p:nvSpPr>
          <p:cNvPr id="158" name="Google Shape;158;p2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9" name="Google Shape;159;p2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0" name="Google Shape;160;p2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1" name="Google Shape;161;p2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2" name="Google Shape;162;p2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3" name="Google Shape;163;p2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4" name="Google Shape;164;p2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5" name="Google Shape;165;p22"/>
          <p:cNvSpPr txBox="1"/>
          <p:nvPr/>
        </p:nvSpPr>
        <p:spPr>
          <a:xfrm>
            <a:off x="1106487" y="0"/>
            <a:ext cx="3333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24.24.1  Services</a:t>
            </a:r>
            <a:endParaRPr/>
          </a:p>
        </p:txBody>
      </p:sp>
      <p:sp>
        <p:nvSpPr>
          <p:cNvPr id="166" name="Google Shape;166;p22"/>
          <p:cNvSpPr txBox="1"/>
          <p:nvPr/>
        </p:nvSpPr>
        <p:spPr>
          <a:xfrm>
            <a:off x="381000" y="1293812"/>
            <a:ext cx="7924800" cy="9540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Each protocol provides a different type of service and should be used appropriately.</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70</a:t>
            </a:fld>
            <a:endParaRPr/>
          </a:p>
        </p:txBody>
      </p:sp>
      <p:sp>
        <p:nvSpPr>
          <p:cNvPr id="906" name="Google Shape;906;p8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24.34: </a:t>
            </a:r>
            <a:r>
              <a:rPr lang="en-US" sz="2000" b="1" i="1" u="none">
                <a:solidFill>
                  <a:schemeClr val="dk1"/>
                </a:solidFill>
                <a:latin typeface="Times"/>
                <a:ea typeface="Times"/>
                <a:cs typeface="Times"/>
                <a:sym typeface="Times"/>
              </a:rPr>
              <a:t>Example of a Reno TCP</a:t>
            </a:r>
            <a:endParaRPr/>
          </a:p>
        </p:txBody>
      </p:sp>
      <p:pic>
        <p:nvPicPr>
          <p:cNvPr id="907" name="Google Shape;907;p85"/>
          <p:cNvPicPr preferRelativeResize="0"/>
          <p:nvPr/>
        </p:nvPicPr>
        <p:blipFill rotWithShape="1">
          <a:blip r:embed="rId3">
            <a:alphaModFix/>
          </a:blip>
          <a:srcRect/>
          <a:stretch/>
        </p:blipFill>
        <p:spPr>
          <a:xfrm>
            <a:off x="1809750" y="1798637"/>
            <a:ext cx="5524500" cy="36115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3250"/>
                                        <p:tgtEl>
                                          <p:spTgt spid="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8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71</a:t>
            </a:fld>
            <a:endParaRPr/>
          </a:p>
        </p:txBody>
      </p:sp>
      <p:sp>
        <p:nvSpPr>
          <p:cNvPr id="914" name="Google Shape;914;p8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24.35: </a:t>
            </a:r>
            <a:r>
              <a:rPr lang="en-US" sz="2000" b="1" i="1" u="none">
                <a:solidFill>
                  <a:schemeClr val="dk1"/>
                </a:solidFill>
                <a:latin typeface="Times"/>
                <a:ea typeface="Times"/>
                <a:cs typeface="Times"/>
                <a:sym typeface="Times"/>
              </a:rPr>
              <a:t>Additive increase, multiplicative decrease (AIMD)</a:t>
            </a:r>
            <a:endParaRPr/>
          </a:p>
        </p:txBody>
      </p:sp>
      <p:pic>
        <p:nvPicPr>
          <p:cNvPr id="915" name="Google Shape;915;p86"/>
          <p:cNvPicPr preferRelativeResize="0"/>
          <p:nvPr/>
        </p:nvPicPr>
        <p:blipFill rotWithShape="1">
          <a:blip r:embed="rId3">
            <a:alphaModFix/>
          </a:blip>
          <a:srcRect/>
          <a:stretch/>
        </p:blipFill>
        <p:spPr>
          <a:xfrm>
            <a:off x="457200" y="1828800"/>
            <a:ext cx="8062912" cy="3476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2250"/>
                                        <p:tgtEl>
                                          <p:spTgt spid="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87"/>
          <p:cNvSpPr txBox="1"/>
          <p:nvPr/>
        </p:nvSpPr>
        <p:spPr>
          <a:xfrm>
            <a:off x="76200" y="609600"/>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If MSS = 10 KB (kilobytes) and RTT = 100 ms in Figure 3.72, we can calculate the throughput as shown below.</a:t>
            </a:r>
            <a:endParaRPr/>
          </a:p>
        </p:txBody>
      </p:sp>
      <p:grpSp>
        <p:nvGrpSpPr>
          <p:cNvPr id="922" name="Google Shape;922;p87"/>
          <p:cNvGrpSpPr/>
          <p:nvPr/>
        </p:nvGrpSpPr>
        <p:grpSpPr>
          <a:xfrm>
            <a:off x="0" y="0"/>
            <a:ext cx="9144000" cy="609600"/>
            <a:chOff x="0" y="2448"/>
            <a:chExt cx="5760" cy="384"/>
          </a:xfrm>
        </p:grpSpPr>
        <p:sp>
          <p:nvSpPr>
            <p:cNvPr id="923" name="Google Shape;923;p8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24" name="Google Shape;924;p87"/>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24.11</a:t>
              </a:r>
              <a:endParaRPr/>
            </a:p>
          </p:txBody>
        </p:sp>
      </p:grpSp>
      <p:grpSp>
        <p:nvGrpSpPr>
          <p:cNvPr id="925" name="Google Shape;925;p87"/>
          <p:cNvGrpSpPr/>
          <p:nvPr/>
        </p:nvGrpSpPr>
        <p:grpSpPr>
          <a:xfrm>
            <a:off x="161925" y="2133600"/>
            <a:ext cx="8759825" cy="908050"/>
            <a:chOff x="161730" y="2133600"/>
            <a:chExt cx="8759916" cy="908518"/>
          </a:xfrm>
        </p:grpSpPr>
        <p:pic>
          <p:nvPicPr>
            <p:cNvPr id="926" name="Google Shape;926;p87"/>
            <p:cNvPicPr preferRelativeResize="0"/>
            <p:nvPr/>
          </p:nvPicPr>
          <p:blipFill rotWithShape="1">
            <a:blip r:embed="rId3">
              <a:alphaModFix/>
            </a:blip>
            <a:srcRect/>
            <a:stretch/>
          </p:blipFill>
          <p:spPr>
            <a:xfrm>
              <a:off x="161730" y="2133600"/>
              <a:ext cx="8759916" cy="908518"/>
            </a:xfrm>
            <a:prstGeom prst="rect">
              <a:avLst/>
            </a:prstGeom>
            <a:noFill/>
            <a:ln>
              <a:noFill/>
            </a:ln>
          </p:spPr>
        </p:pic>
        <p:sp>
          <p:nvSpPr>
            <p:cNvPr id="927" name="Google Shape;927;p87"/>
            <p:cNvSpPr txBox="1"/>
            <p:nvPr/>
          </p:nvSpPr>
          <p:spPr>
            <a:xfrm>
              <a:off x="228600" y="2133600"/>
              <a:ext cx="8686800" cy="82296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928" name="Google Shape;928;p8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72</a:t>
            </a:fld>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88"/>
          <p:cNvSpPr txBox="1"/>
          <p:nvPr/>
        </p:nvSpPr>
        <p:spPr>
          <a:xfrm>
            <a:off x="50800" y="584200"/>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Let us give a hypothetical example. Figure 3.73 shows part of a connection. The figure shows the connection establishment and part of the data transfer phases.</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0" i="0" u="none">
                <a:solidFill>
                  <a:srgbClr val="FF0000"/>
                </a:solidFill>
                <a:latin typeface="Times New Roman"/>
                <a:ea typeface="Times New Roman"/>
                <a:cs typeface="Times New Roman"/>
                <a:sym typeface="Times New Roman"/>
              </a:rPr>
              <a:t>  </a:t>
            </a:r>
            <a:r>
              <a:rPr lang="en-US" sz="2800" b="1" i="0" u="none">
                <a:solidFill>
                  <a:srgbClr val="FF0000"/>
                </a:solidFill>
                <a:latin typeface="Times New Roman"/>
                <a:ea typeface="Times New Roman"/>
                <a:cs typeface="Times New Roman"/>
                <a:sym typeface="Times New Roman"/>
              </a:rPr>
              <a:t>24. </a:t>
            </a:r>
            <a:r>
              <a:rPr lang="en-US" sz="2800" b="0" i="0" u="none">
                <a:solidFill>
                  <a:schemeClr val="dk1"/>
                </a:solidFill>
                <a:latin typeface="Times New Roman"/>
                <a:ea typeface="Times New Roman"/>
                <a:cs typeface="Times New Roman"/>
                <a:sym typeface="Times New Roman"/>
              </a:rPr>
              <a:t>When the SYN segment is sent, there is no value for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RTTM, RTTS, or RTTD. The value of RTO is set to</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6.00 seconds. The following shows the value of these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variables at this moment:</a:t>
            </a:r>
            <a:endParaRPr/>
          </a:p>
        </p:txBody>
      </p:sp>
      <p:grpSp>
        <p:nvGrpSpPr>
          <p:cNvPr id="935" name="Google Shape;935;p88"/>
          <p:cNvGrpSpPr/>
          <p:nvPr/>
        </p:nvGrpSpPr>
        <p:grpSpPr>
          <a:xfrm>
            <a:off x="0" y="0"/>
            <a:ext cx="9144000" cy="609600"/>
            <a:chOff x="0" y="2448"/>
            <a:chExt cx="5760" cy="384"/>
          </a:xfrm>
        </p:grpSpPr>
        <p:sp>
          <p:nvSpPr>
            <p:cNvPr id="936" name="Google Shape;936;p8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37" name="Google Shape;937;p88"/>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24.12</a:t>
              </a:r>
              <a:endParaRPr/>
            </a:p>
          </p:txBody>
        </p:sp>
      </p:grpSp>
      <p:grpSp>
        <p:nvGrpSpPr>
          <p:cNvPr id="938" name="Google Shape;938;p88"/>
          <p:cNvGrpSpPr/>
          <p:nvPr/>
        </p:nvGrpSpPr>
        <p:grpSpPr>
          <a:xfrm>
            <a:off x="533400" y="4149725"/>
            <a:ext cx="5527675" cy="665162"/>
            <a:chOff x="533400" y="4149030"/>
            <a:chExt cx="5528300" cy="665080"/>
          </a:xfrm>
        </p:grpSpPr>
        <p:pic>
          <p:nvPicPr>
            <p:cNvPr id="939" name="Google Shape;939;p88"/>
            <p:cNvPicPr preferRelativeResize="0"/>
            <p:nvPr/>
          </p:nvPicPr>
          <p:blipFill rotWithShape="1">
            <a:blip r:embed="rId3">
              <a:alphaModFix/>
            </a:blip>
            <a:srcRect/>
            <a:stretch/>
          </p:blipFill>
          <p:spPr>
            <a:xfrm>
              <a:off x="533400" y="4149030"/>
              <a:ext cx="5528300" cy="665080"/>
            </a:xfrm>
            <a:prstGeom prst="rect">
              <a:avLst/>
            </a:prstGeom>
            <a:noFill/>
            <a:ln>
              <a:noFill/>
            </a:ln>
          </p:spPr>
        </p:pic>
        <p:sp>
          <p:nvSpPr>
            <p:cNvPr id="940" name="Google Shape;940;p88"/>
            <p:cNvSpPr txBox="1"/>
            <p:nvPr/>
          </p:nvSpPr>
          <p:spPr>
            <a:xfrm>
              <a:off x="838200" y="4225977"/>
              <a:ext cx="5212080" cy="45720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941" name="Google Shape;941;p8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73</a:t>
            </a:fld>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89"/>
          <p:cNvSpPr txBox="1"/>
          <p:nvPr/>
        </p:nvSpPr>
        <p:spPr>
          <a:xfrm>
            <a:off x="76200" y="609600"/>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2. </a:t>
            </a:r>
            <a:r>
              <a:rPr lang="en-US" sz="2800" b="0" i="0" u="none">
                <a:solidFill>
                  <a:schemeClr val="dk1"/>
                </a:solidFill>
                <a:latin typeface="Times New Roman"/>
                <a:ea typeface="Times New Roman"/>
                <a:cs typeface="Times New Roman"/>
                <a:sym typeface="Times New Roman"/>
              </a:rPr>
              <a:t>When the SYN+ACK segment arrives, RTTM is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measured and is equal to 24.5 seconds. The following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shows the values of these variables:</a:t>
            </a:r>
            <a:endParaRPr/>
          </a:p>
        </p:txBody>
      </p:sp>
      <p:grpSp>
        <p:nvGrpSpPr>
          <p:cNvPr id="948" name="Google Shape;948;p89"/>
          <p:cNvGrpSpPr/>
          <p:nvPr/>
        </p:nvGrpSpPr>
        <p:grpSpPr>
          <a:xfrm>
            <a:off x="0" y="0"/>
            <a:ext cx="9144000" cy="609600"/>
            <a:chOff x="0" y="2448"/>
            <a:chExt cx="5760" cy="384"/>
          </a:xfrm>
        </p:grpSpPr>
        <p:sp>
          <p:nvSpPr>
            <p:cNvPr id="949" name="Google Shape;949;p8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0" name="Google Shape;950;p89"/>
            <p:cNvSpPr txBox="1"/>
            <p:nvPr/>
          </p:nvSpPr>
          <p:spPr>
            <a:xfrm>
              <a:off x="0" y="2448"/>
              <a:ext cx="3617"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24.12 (continued)</a:t>
              </a:r>
              <a:endParaRPr/>
            </a:p>
          </p:txBody>
        </p:sp>
      </p:grpSp>
      <p:grpSp>
        <p:nvGrpSpPr>
          <p:cNvPr id="951" name="Google Shape;951;p89"/>
          <p:cNvGrpSpPr/>
          <p:nvPr/>
        </p:nvGrpSpPr>
        <p:grpSpPr>
          <a:xfrm>
            <a:off x="762000" y="2209800"/>
            <a:ext cx="6218237" cy="1714500"/>
            <a:chOff x="762000" y="2209799"/>
            <a:chExt cx="6217920" cy="1714501"/>
          </a:xfrm>
        </p:grpSpPr>
        <p:pic>
          <p:nvPicPr>
            <p:cNvPr id="952" name="Google Shape;952;p89"/>
            <p:cNvPicPr preferRelativeResize="0"/>
            <p:nvPr/>
          </p:nvPicPr>
          <p:blipFill rotWithShape="1">
            <a:blip r:embed="rId3">
              <a:alphaModFix/>
            </a:blip>
            <a:srcRect/>
            <a:stretch/>
          </p:blipFill>
          <p:spPr>
            <a:xfrm>
              <a:off x="762000" y="2209800"/>
              <a:ext cx="6191250" cy="1714500"/>
            </a:xfrm>
            <a:prstGeom prst="rect">
              <a:avLst/>
            </a:prstGeom>
            <a:noFill/>
            <a:ln>
              <a:noFill/>
            </a:ln>
          </p:spPr>
        </p:pic>
        <p:sp>
          <p:nvSpPr>
            <p:cNvPr id="953" name="Google Shape;953;p89"/>
            <p:cNvSpPr txBox="1"/>
            <p:nvPr/>
          </p:nvSpPr>
          <p:spPr>
            <a:xfrm>
              <a:off x="762000" y="2209799"/>
              <a:ext cx="6217920" cy="155448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954" name="Google Shape;954;p8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0"/>
          <p:cNvSpPr txBox="1"/>
          <p:nvPr/>
        </p:nvSpPr>
        <p:spPr>
          <a:xfrm>
            <a:off x="76200" y="60960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3. </a:t>
            </a:r>
            <a:r>
              <a:rPr lang="en-US" sz="2800" b="0" i="0" u="none">
                <a:solidFill>
                  <a:schemeClr val="dk1"/>
                </a:solidFill>
                <a:latin typeface="Times New Roman"/>
                <a:ea typeface="Times New Roman"/>
                <a:cs typeface="Times New Roman"/>
                <a:sym typeface="Times New Roman"/>
              </a:rPr>
              <a:t>When the first data segment is sent, a new RTT measurement starts. Note that the sender does not start an RTT measurement when it sends the ACK segment, because it does not consume a sequence number and there is no time-out. No RTT measurement starts for the second data segment because a measurement is already in progress. </a:t>
            </a:r>
            <a:endParaRPr/>
          </a:p>
        </p:txBody>
      </p:sp>
      <p:grpSp>
        <p:nvGrpSpPr>
          <p:cNvPr id="961" name="Google Shape;961;p90"/>
          <p:cNvGrpSpPr/>
          <p:nvPr/>
        </p:nvGrpSpPr>
        <p:grpSpPr>
          <a:xfrm>
            <a:off x="0" y="0"/>
            <a:ext cx="9144000" cy="609600"/>
            <a:chOff x="0" y="2448"/>
            <a:chExt cx="5760" cy="384"/>
          </a:xfrm>
        </p:grpSpPr>
        <p:sp>
          <p:nvSpPr>
            <p:cNvPr id="962" name="Google Shape;962;p9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3" name="Google Shape;963;p90"/>
            <p:cNvSpPr txBox="1"/>
            <p:nvPr/>
          </p:nvSpPr>
          <p:spPr>
            <a:xfrm>
              <a:off x="0" y="2448"/>
              <a:ext cx="3617"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24.12 (continued)</a:t>
              </a:r>
              <a:endParaRPr/>
            </a:p>
          </p:txBody>
        </p:sp>
      </p:grpSp>
      <p:grpSp>
        <p:nvGrpSpPr>
          <p:cNvPr id="964" name="Google Shape;964;p90"/>
          <p:cNvGrpSpPr/>
          <p:nvPr/>
        </p:nvGrpSpPr>
        <p:grpSpPr>
          <a:xfrm>
            <a:off x="182562" y="3733800"/>
            <a:ext cx="8580437" cy="2170112"/>
            <a:chOff x="76200" y="3733800"/>
            <a:chExt cx="8580120" cy="2170112"/>
          </a:xfrm>
        </p:grpSpPr>
        <p:pic>
          <p:nvPicPr>
            <p:cNvPr id="965" name="Google Shape;965;p90"/>
            <p:cNvPicPr preferRelativeResize="0"/>
            <p:nvPr/>
          </p:nvPicPr>
          <p:blipFill rotWithShape="1">
            <a:blip r:embed="rId3">
              <a:alphaModFix/>
            </a:blip>
            <a:srcRect/>
            <a:stretch/>
          </p:blipFill>
          <p:spPr>
            <a:xfrm>
              <a:off x="76200" y="3733800"/>
              <a:ext cx="8534400" cy="2170112"/>
            </a:xfrm>
            <a:prstGeom prst="rect">
              <a:avLst/>
            </a:prstGeom>
            <a:noFill/>
            <a:ln>
              <a:noFill/>
            </a:ln>
          </p:spPr>
        </p:pic>
        <p:sp>
          <p:nvSpPr>
            <p:cNvPr id="966" name="Google Shape;966;p90"/>
            <p:cNvSpPr txBox="1"/>
            <p:nvPr/>
          </p:nvSpPr>
          <p:spPr>
            <a:xfrm>
              <a:off x="152400" y="3809999"/>
              <a:ext cx="8503920" cy="201168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967" name="Google Shape;967;p9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76</a:t>
            </a:fld>
            <a:endParaRPr/>
          </a:p>
        </p:txBody>
      </p:sp>
      <p:sp>
        <p:nvSpPr>
          <p:cNvPr id="974" name="Google Shape;974;p9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5" name="Google Shape;975;p9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6" name="Google Shape;976;p9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7" name="Google Shape;977;p9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8" name="Google Shape;978;p9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9" name="Google Shape;979;p9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0" name="Google Shape;980;p9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1" name="Google Shape;981;p91"/>
          <p:cNvSpPr txBox="1"/>
          <p:nvPr/>
        </p:nvSpPr>
        <p:spPr>
          <a:xfrm>
            <a:off x="1106487" y="0"/>
            <a:ext cx="4083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24.3.10  TCP Timers</a:t>
            </a:r>
            <a:endParaRPr/>
          </a:p>
        </p:txBody>
      </p:sp>
      <p:sp>
        <p:nvSpPr>
          <p:cNvPr id="982" name="Google Shape;982;p91"/>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To perform their operations smoothly, most TCP implementations use at least four timers:</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retransmission, persistence, </a:t>
            </a:r>
            <a:r>
              <a:rPr lang="en-US" sz="2800" b="1" i="1" u="none" dirty="0" err="1">
                <a:solidFill>
                  <a:srgbClr val="00B0F0"/>
                </a:solidFill>
                <a:latin typeface="Times New Roman"/>
                <a:ea typeface="Times New Roman"/>
                <a:cs typeface="Times New Roman"/>
                <a:sym typeface="Times New Roman"/>
              </a:rPr>
              <a:t>keepalive</a:t>
            </a:r>
            <a:r>
              <a:rPr lang="en-US" sz="2800" b="1" i="1" u="none" dirty="0">
                <a:solidFill>
                  <a:srgbClr val="00B0F0"/>
                </a:solidFill>
                <a:latin typeface="Times New Roman"/>
                <a:ea typeface="Times New Roman"/>
                <a:cs typeface="Times New Roman"/>
                <a:sym typeface="Times New Roman"/>
              </a:rPr>
              <a:t>, and TIME-WAIT.</a:t>
            </a:r>
            <a:endParaRPr dirty="0">
              <a:solidFill>
                <a:srgbClr val="00B0F0"/>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77</a:t>
            </a:fld>
            <a:endParaRPr/>
          </a:p>
        </p:txBody>
      </p:sp>
      <p:sp>
        <p:nvSpPr>
          <p:cNvPr id="989" name="Google Shape;989;p9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24.36: </a:t>
            </a:r>
            <a:r>
              <a:rPr lang="en-US" sz="2000" b="1" i="1" u="none">
                <a:solidFill>
                  <a:schemeClr val="dk1"/>
                </a:solidFill>
                <a:latin typeface="Times"/>
                <a:ea typeface="Times"/>
                <a:cs typeface="Times"/>
                <a:sym typeface="Times"/>
              </a:rPr>
              <a:t>Example 3.22</a:t>
            </a:r>
            <a:endParaRPr/>
          </a:p>
        </p:txBody>
      </p:sp>
      <p:pic>
        <p:nvPicPr>
          <p:cNvPr id="990" name="Google Shape;990;p92"/>
          <p:cNvPicPr preferRelativeResize="0"/>
          <p:nvPr/>
        </p:nvPicPr>
        <p:blipFill rotWithShape="1">
          <a:blip r:embed="rId3">
            <a:alphaModFix/>
          </a:blip>
          <a:srcRect/>
          <a:stretch/>
        </p:blipFill>
        <p:spPr>
          <a:xfrm>
            <a:off x="914400" y="1071562"/>
            <a:ext cx="7634287" cy="47958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0"/>
                                        </p:tgtEl>
                                        <p:attrNameLst>
                                          <p:attrName>style.visibility</p:attrName>
                                        </p:attrNameLst>
                                      </p:cBhvr>
                                      <p:to>
                                        <p:strVal val="visible"/>
                                      </p:to>
                                    </p:set>
                                    <p:animEffect transition="in" filter="fade">
                                      <p:cBhvr>
                                        <p:cTn id="7" dur="3500"/>
                                        <p:tgtEl>
                                          <p:spTgt spid="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93"/>
          <p:cNvSpPr txBox="1"/>
          <p:nvPr/>
        </p:nvSpPr>
        <p:spPr>
          <a:xfrm>
            <a:off x="76200" y="609600"/>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24.37 is a continuation of the previous example. There is retransmission and Karn’s algorithm is applied. The first segment in the figure is sent, but lost. The RTO timer expires after 4.74 seconds. The segment is retransmitted and the timer is set to 9.48, twice the previous value of RTO. This time an ACK is received before the time-out. We wait until we send a new segment and receive the ACK for it before recalculating the RTO (Karn’s algorithm).</a:t>
            </a:r>
            <a:endParaRPr/>
          </a:p>
        </p:txBody>
      </p:sp>
      <p:grpSp>
        <p:nvGrpSpPr>
          <p:cNvPr id="997" name="Google Shape;997;p93"/>
          <p:cNvGrpSpPr/>
          <p:nvPr/>
        </p:nvGrpSpPr>
        <p:grpSpPr>
          <a:xfrm>
            <a:off x="0" y="0"/>
            <a:ext cx="9144000" cy="609600"/>
            <a:chOff x="0" y="2448"/>
            <a:chExt cx="5760" cy="384"/>
          </a:xfrm>
        </p:grpSpPr>
        <p:sp>
          <p:nvSpPr>
            <p:cNvPr id="998" name="Google Shape;998;p9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9" name="Google Shape;999;p93"/>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24.13</a:t>
              </a:r>
              <a:endParaRPr/>
            </a:p>
          </p:txBody>
        </p:sp>
      </p:grpSp>
      <p:sp>
        <p:nvSpPr>
          <p:cNvPr id="1000" name="Google Shape;1000;p9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78</a:t>
            </a:fld>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9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79</a:t>
            </a:fld>
            <a:endParaRPr/>
          </a:p>
        </p:txBody>
      </p:sp>
      <p:sp>
        <p:nvSpPr>
          <p:cNvPr id="1007" name="Google Shape;1007;p9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24.37: </a:t>
            </a:r>
            <a:r>
              <a:rPr lang="en-US" sz="2000" b="1" i="1" u="none">
                <a:solidFill>
                  <a:schemeClr val="dk1"/>
                </a:solidFill>
                <a:latin typeface="Times"/>
                <a:ea typeface="Times"/>
                <a:cs typeface="Times"/>
                <a:sym typeface="Times"/>
              </a:rPr>
              <a:t>Example 3.23</a:t>
            </a:r>
            <a:endParaRPr/>
          </a:p>
        </p:txBody>
      </p:sp>
      <p:pic>
        <p:nvPicPr>
          <p:cNvPr id="1008" name="Google Shape;1008;p94"/>
          <p:cNvPicPr preferRelativeResize="0"/>
          <p:nvPr/>
        </p:nvPicPr>
        <p:blipFill rotWithShape="1">
          <a:blip r:embed="rId3">
            <a:alphaModFix/>
          </a:blip>
          <a:srcRect/>
          <a:stretch/>
        </p:blipFill>
        <p:spPr>
          <a:xfrm>
            <a:off x="782637" y="1295400"/>
            <a:ext cx="7904162" cy="48117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8"/>
                                        </p:tgtEl>
                                        <p:attrNameLst>
                                          <p:attrName>style.visibility</p:attrName>
                                        </p:attrNameLst>
                                      </p:cBhvr>
                                      <p:to>
                                        <p:strVal val="visible"/>
                                      </p:to>
                                    </p:set>
                                    <p:animEffect transition="in" filter="fade">
                                      <p:cBhvr>
                                        <p:cTn id="7" dur="4000"/>
                                        <p:tgtEl>
                                          <p:spTgt spid="1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8</a:t>
            </a:fld>
            <a:endParaRPr/>
          </a:p>
        </p:txBody>
      </p:sp>
      <p:sp>
        <p:nvSpPr>
          <p:cNvPr id="173" name="Google Shape;173;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4" name="Google Shape;174;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5" name="Google Shape;175;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6" name="Google Shape;176;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7" name="Google Shape;177;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8" name="Google Shape;178;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9" name="Google Shape;179;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0" name="Google Shape;180;p23"/>
          <p:cNvSpPr txBox="1"/>
          <p:nvPr/>
        </p:nvSpPr>
        <p:spPr>
          <a:xfrm>
            <a:off x="1106487" y="0"/>
            <a:ext cx="4438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24.24.2  Port Numbers</a:t>
            </a:r>
            <a:endParaRPr/>
          </a:p>
        </p:txBody>
      </p:sp>
      <p:sp>
        <p:nvSpPr>
          <p:cNvPr id="181" name="Google Shape;181;p23"/>
          <p:cNvSpPr txBox="1"/>
          <p:nvPr/>
        </p:nvSpPr>
        <p:spPr>
          <a:xfrm>
            <a:off x="381000" y="1293812"/>
            <a:ext cx="7924800" cy="44005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As discussed in the previous chapter, a transport-layer protocol usually has several responsibilities. </a:t>
            </a:r>
            <a:r>
              <a:rPr lang="en-US" sz="2800" b="1" i="1" u="none" dirty="0">
                <a:solidFill>
                  <a:srgbClr val="00B0F0"/>
                </a:solidFill>
                <a:latin typeface="Times New Roman"/>
                <a:ea typeface="Times New Roman"/>
                <a:cs typeface="Times New Roman"/>
                <a:sym typeface="Times New Roman"/>
              </a:rPr>
              <a:t>One is to create a process-to-process communication; these protocols use port numbers to accomplish this. Port numbers provide end-to-end addresses at the transport layer and allow multiplexing and </a:t>
            </a:r>
            <a:r>
              <a:rPr lang="en-US" sz="2800" b="1" i="1" u="none" dirty="0" err="1">
                <a:solidFill>
                  <a:srgbClr val="00B0F0"/>
                </a:solidFill>
                <a:latin typeface="Times New Roman"/>
                <a:ea typeface="Times New Roman"/>
                <a:cs typeface="Times New Roman"/>
                <a:sym typeface="Times New Roman"/>
              </a:rPr>
              <a:t>demultiplexing</a:t>
            </a:r>
            <a:r>
              <a:rPr lang="en-US" sz="2800" b="1" i="1" u="none" dirty="0">
                <a:solidFill>
                  <a:srgbClr val="00B0F0"/>
                </a:solidFill>
                <a:latin typeface="Times New Roman"/>
                <a:ea typeface="Times New Roman"/>
                <a:cs typeface="Times New Roman"/>
                <a:sym typeface="Times New Roman"/>
              </a:rPr>
              <a:t> at this layer, just as IP addresses do at the network layer</a:t>
            </a:r>
            <a:r>
              <a:rPr lang="en-US" sz="2800" b="1" i="1" u="none" dirty="0">
                <a:solidFill>
                  <a:schemeClr val="dk1"/>
                </a:solidFill>
                <a:latin typeface="Times New Roman"/>
                <a:ea typeface="Times New Roman"/>
                <a:cs typeface="Times New Roman"/>
                <a:sym typeface="Times New Roman"/>
              </a:rPr>
              <a:t>. Table 24.1 gives some common port numbers for all three protocols we discuss in this chapter.</a:t>
            </a:r>
            <a:endParaRPr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80</a:t>
            </a:fld>
            <a:endParaRPr/>
          </a:p>
        </p:txBody>
      </p:sp>
      <p:sp>
        <p:nvSpPr>
          <p:cNvPr id="1015" name="Google Shape;1015;p9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6" name="Google Shape;1016;p9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7" name="Google Shape;1017;p9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8" name="Google Shape;1018;p9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9" name="Google Shape;1019;p9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0" name="Google Shape;1020;p9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1" name="Google Shape;1021;p9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2" name="Google Shape;1022;p95"/>
          <p:cNvSpPr txBox="1"/>
          <p:nvPr/>
        </p:nvSpPr>
        <p:spPr>
          <a:xfrm>
            <a:off x="1106487" y="0"/>
            <a:ext cx="3257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24.3.11  Options</a:t>
            </a:r>
            <a:endParaRPr/>
          </a:p>
        </p:txBody>
      </p:sp>
      <p:sp>
        <p:nvSpPr>
          <p:cNvPr id="1023" name="Google Shape;1023;p95"/>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TCP header can have up to 40 bytes of optional information. Options convey additional information to the destination or align other options. These options are included on the book website for further reference.</a:t>
            </a:r>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9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81</a:t>
            </a:fld>
            <a:endParaRPr/>
          </a:p>
        </p:txBody>
      </p:sp>
      <p:sp>
        <p:nvSpPr>
          <p:cNvPr id="1030" name="Google Shape;1030;p96"/>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31" name="Google Shape;1031;p96"/>
          <p:cNvSpPr txBox="1"/>
          <p:nvPr/>
        </p:nvSpPr>
        <p:spPr>
          <a:xfrm>
            <a:off x="228600" y="406400"/>
            <a:ext cx="2271712"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24-4   SCTP</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032" name="Google Shape;1032;p96"/>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33" name="Google Shape;1033;p96"/>
          <p:cNvSpPr txBox="1"/>
          <p:nvPr/>
        </p:nvSpPr>
        <p:spPr>
          <a:xfrm>
            <a:off x="381000" y="1658937"/>
            <a:ext cx="8305800" cy="255450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Stream Control Transmission Protocol (SCTP) is a new transport-layer protocol designed to combine some features of UDP and TCP in an effort to create a protocol for multimedia communication.</a:t>
            </a:r>
            <a:endParaRPr dirty="0">
              <a:solidFill>
                <a:srgbClr val="00B0F0"/>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9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82</a:t>
            </a:fld>
            <a:endParaRPr/>
          </a:p>
        </p:txBody>
      </p:sp>
      <p:sp>
        <p:nvSpPr>
          <p:cNvPr id="1040" name="Google Shape;1040;p9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41" name="Google Shape;1041;p9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42" name="Google Shape;1042;p9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43" name="Google Shape;1043;p9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44" name="Google Shape;1044;p9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45" name="Google Shape;1045;p9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46" name="Google Shape;1046;p9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47" name="Google Shape;1047;p97"/>
          <p:cNvSpPr txBox="1"/>
          <p:nvPr/>
        </p:nvSpPr>
        <p:spPr>
          <a:xfrm>
            <a:off x="1106487" y="0"/>
            <a:ext cx="4337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24.4.1  SCTP Services</a:t>
            </a:r>
            <a:endParaRPr/>
          </a:p>
        </p:txBody>
      </p:sp>
      <p:sp>
        <p:nvSpPr>
          <p:cNvPr id="1048" name="Google Shape;1048;p97"/>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Before discussing the operation of SCTP, let us explain the services offered by SCTP to the application-layer processes.</a:t>
            </a:r>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83</a:t>
            </a:fld>
            <a:endParaRPr/>
          </a:p>
        </p:txBody>
      </p:sp>
      <p:sp>
        <p:nvSpPr>
          <p:cNvPr id="1055" name="Google Shape;1055;p9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24.38  :  </a:t>
            </a:r>
            <a:r>
              <a:rPr lang="en-US" sz="2000" b="1" i="1" u="none">
                <a:solidFill>
                  <a:schemeClr val="dk1"/>
                </a:solidFill>
                <a:latin typeface="Times"/>
                <a:ea typeface="Times"/>
                <a:cs typeface="Times"/>
                <a:sym typeface="Times"/>
              </a:rPr>
              <a:t>Multiple-stream concept</a:t>
            </a:r>
            <a:endParaRPr/>
          </a:p>
        </p:txBody>
      </p:sp>
      <p:pic>
        <p:nvPicPr>
          <p:cNvPr id="1056" name="Google Shape;1056;p98"/>
          <p:cNvPicPr preferRelativeResize="0"/>
          <p:nvPr/>
        </p:nvPicPr>
        <p:blipFill rotWithShape="1">
          <a:blip r:embed="rId3">
            <a:alphaModFix/>
          </a:blip>
          <a:srcRect/>
          <a:stretch/>
        </p:blipFill>
        <p:spPr>
          <a:xfrm>
            <a:off x="666750" y="2228850"/>
            <a:ext cx="7810500" cy="2400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2000"/>
                                        <p:tgtEl>
                                          <p:spTgt spid="1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9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84</a:t>
            </a:fld>
            <a:endParaRPr/>
          </a:p>
        </p:txBody>
      </p:sp>
      <p:sp>
        <p:nvSpPr>
          <p:cNvPr id="1063" name="Google Shape;1063;p9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24.39  :  </a:t>
            </a:r>
            <a:r>
              <a:rPr lang="en-US" sz="2000" b="1" i="1" u="none">
                <a:solidFill>
                  <a:schemeClr val="dk1"/>
                </a:solidFill>
                <a:latin typeface="Times"/>
                <a:ea typeface="Times"/>
                <a:cs typeface="Times"/>
                <a:sym typeface="Times"/>
              </a:rPr>
              <a:t>Multihoming concept</a:t>
            </a:r>
            <a:endParaRPr/>
          </a:p>
        </p:txBody>
      </p:sp>
      <p:pic>
        <p:nvPicPr>
          <p:cNvPr id="1064" name="Google Shape;1064;p99"/>
          <p:cNvPicPr preferRelativeResize="0"/>
          <p:nvPr/>
        </p:nvPicPr>
        <p:blipFill rotWithShape="1">
          <a:blip r:embed="rId3">
            <a:alphaModFix/>
          </a:blip>
          <a:srcRect/>
          <a:stretch/>
        </p:blipFill>
        <p:spPr>
          <a:xfrm>
            <a:off x="604837" y="2057400"/>
            <a:ext cx="7673975" cy="2276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animEffect transition="in" filter="fade">
                                      <p:cBhvr>
                                        <p:cTn id="7" dur="500"/>
                                        <p:tgtEl>
                                          <p:spTgt spid="1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24.</a:t>
            </a:r>
            <a:fld id="{00000000-1234-1234-1234-123412341234}" type="slidenum">
              <a:rPr lang="en-US" smtClean="0"/>
              <a:t>85</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556817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24.</a:t>
            </a:r>
            <a:fld id="{00000000-1234-1234-1234-123412341234}" type="slidenum">
              <a:rPr lang="en-US" smtClean="0"/>
              <a:t>86</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465613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24.</a:t>
            </a:r>
            <a:fld id="{00000000-1234-1234-1234-123412341234}" type="slidenum">
              <a:rPr lang="en-US" smtClean="0"/>
              <a:t>87</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097511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24.</a:t>
            </a:r>
            <a:fld id="{00000000-1234-1234-1234-123412341234}" type="slidenum">
              <a:rPr lang="en-US" smtClean="0"/>
              <a:t>88</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687070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24.</a:t>
            </a:r>
            <a:fld id="{00000000-1234-1234-1234-123412341234}" type="slidenum">
              <a:rPr lang="en-US" smtClean="0"/>
              <a:t>89</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13943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24.1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Some well-known ports used with UDP and TCP</a:t>
            </a:r>
            <a:endParaRPr/>
          </a:p>
        </p:txBody>
      </p:sp>
      <p:pic>
        <p:nvPicPr>
          <p:cNvPr id="188" name="Google Shape;188;p24"/>
          <p:cNvPicPr preferRelativeResize="0"/>
          <p:nvPr/>
        </p:nvPicPr>
        <p:blipFill rotWithShape="1">
          <a:blip r:embed="rId3">
            <a:alphaModFix/>
          </a:blip>
          <a:srcRect/>
          <a:stretch/>
        </p:blipFill>
        <p:spPr>
          <a:xfrm>
            <a:off x="0" y="-6350"/>
            <a:ext cx="701675" cy="555625"/>
          </a:xfrm>
          <a:prstGeom prst="rect">
            <a:avLst/>
          </a:prstGeom>
          <a:noFill/>
          <a:ln>
            <a:noFill/>
          </a:ln>
        </p:spPr>
      </p:pic>
      <p:grpSp>
        <p:nvGrpSpPr>
          <p:cNvPr id="189" name="Google Shape;189;p24"/>
          <p:cNvGrpSpPr/>
          <p:nvPr/>
        </p:nvGrpSpPr>
        <p:grpSpPr>
          <a:xfrm>
            <a:off x="457200" y="1164336"/>
            <a:ext cx="8321039" cy="5010912"/>
            <a:chOff x="535080" y="913511"/>
            <a:chExt cx="8321440" cy="5010941"/>
          </a:xfrm>
        </p:grpSpPr>
        <p:pic>
          <p:nvPicPr>
            <p:cNvPr id="190" name="Google Shape;190;p24"/>
            <p:cNvPicPr preferRelativeResize="0"/>
            <p:nvPr/>
          </p:nvPicPr>
          <p:blipFill rotWithShape="1">
            <a:blip r:embed="rId4">
              <a:alphaModFix/>
            </a:blip>
            <a:srcRect/>
            <a:stretch/>
          </p:blipFill>
          <p:spPr>
            <a:xfrm>
              <a:off x="535080" y="913511"/>
              <a:ext cx="8321440" cy="5010941"/>
            </a:xfrm>
            <a:prstGeom prst="rect">
              <a:avLst/>
            </a:prstGeom>
            <a:noFill/>
            <a:ln>
              <a:noFill/>
            </a:ln>
          </p:spPr>
        </p:pic>
        <p:sp>
          <p:nvSpPr>
            <p:cNvPr id="191" name="Google Shape;191;p24"/>
            <p:cNvSpPr txBox="1"/>
            <p:nvPr/>
          </p:nvSpPr>
          <p:spPr>
            <a:xfrm>
              <a:off x="574770" y="946150"/>
              <a:ext cx="8139503" cy="4921279"/>
            </a:xfrm>
            <a:prstGeom prst="rect">
              <a:avLst/>
            </a:prstGeom>
            <a:noFill/>
            <a:ln w="1016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92" name="Google Shape;192;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a:t>
            </a:fld>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0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90</a:t>
            </a:fld>
            <a:endParaRPr/>
          </a:p>
        </p:txBody>
      </p:sp>
      <p:sp>
        <p:nvSpPr>
          <p:cNvPr id="1071" name="Google Shape;1071;p10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2" name="Google Shape;1072;p10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3" name="Google Shape;1073;p10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4" name="Google Shape;1074;p10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5" name="Google Shape;1075;p10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6" name="Google Shape;1076;p10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7" name="Google Shape;1077;p10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78" name="Google Shape;1078;p100"/>
          <p:cNvSpPr txBox="1"/>
          <p:nvPr/>
        </p:nvSpPr>
        <p:spPr>
          <a:xfrm>
            <a:off x="1106487" y="0"/>
            <a:ext cx="4578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24.4.2   SCTP Features</a:t>
            </a:r>
            <a:endParaRPr/>
          </a:p>
        </p:txBody>
      </p:sp>
      <p:sp>
        <p:nvSpPr>
          <p:cNvPr id="1079" name="Google Shape;1079;p100"/>
          <p:cNvSpPr txBox="1"/>
          <p:nvPr/>
        </p:nvSpPr>
        <p:spPr>
          <a:xfrm>
            <a:off x="381000" y="1293812"/>
            <a:ext cx="79248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following shows the general features of SCTP.</a:t>
            </a:r>
            <a:endParaRPr/>
          </a:p>
        </p:txBody>
      </p:sp>
      <p:sp>
        <p:nvSpPr>
          <p:cNvPr id="1080" name="Google Shape;1080;p100"/>
          <p:cNvSpPr txBox="1"/>
          <p:nvPr/>
        </p:nvSpPr>
        <p:spPr>
          <a:xfrm>
            <a:off x="533400" y="2133600"/>
            <a:ext cx="6019800" cy="106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dirty="0">
                <a:solidFill>
                  <a:srgbClr val="00B0F0"/>
                </a:solidFill>
                <a:sym typeface="Arial"/>
              </a:rPr>
              <a:t>Transmission Sequence Number (TSN)</a:t>
            </a:r>
            <a:endParaRPr dirty="0">
              <a:solidFill>
                <a:srgbClr val="00B0F0"/>
              </a:solidFill>
            </a:endParaRPr>
          </a:p>
        </p:txBody>
      </p:sp>
      <p:sp>
        <p:nvSpPr>
          <p:cNvPr id="1081" name="Google Shape;1081;p100"/>
          <p:cNvSpPr txBox="1"/>
          <p:nvPr/>
        </p:nvSpPr>
        <p:spPr>
          <a:xfrm>
            <a:off x="533400" y="3073400"/>
            <a:ext cx="6019800"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dirty="0">
                <a:solidFill>
                  <a:srgbClr val="00B0F0"/>
                </a:solidFill>
                <a:sym typeface="Arial"/>
              </a:rPr>
              <a:t>Stream Identifier (SI)</a:t>
            </a:r>
            <a:endParaRPr dirty="0">
              <a:solidFill>
                <a:srgbClr val="00B0F0"/>
              </a:solidFill>
            </a:endParaRPr>
          </a:p>
        </p:txBody>
      </p:sp>
      <p:sp>
        <p:nvSpPr>
          <p:cNvPr id="1082" name="Google Shape;1082;p100"/>
          <p:cNvSpPr txBox="1"/>
          <p:nvPr/>
        </p:nvSpPr>
        <p:spPr>
          <a:xfrm>
            <a:off x="533400" y="4064000"/>
            <a:ext cx="6019800" cy="106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dirty="0">
                <a:solidFill>
                  <a:srgbClr val="00B0F0"/>
                </a:solidFill>
                <a:sym typeface="Arial"/>
              </a:rPr>
              <a:t>Stream Sequence Number (SSN)</a:t>
            </a:r>
            <a:endParaRPr dirty="0">
              <a:solidFill>
                <a:srgbClr val="00B0F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0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91</a:t>
            </a:fld>
            <a:endParaRPr/>
          </a:p>
        </p:txBody>
      </p:sp>
      <p:sp>
        <p:nvSpPr>
          <p:cNvPr id="1089" name="Google Shape;1089;p101"/>
          <p:cNvSpPr txBox="1"/>
          <p:nvPr/>
        </p:nvSpPr>
        <p:spPr>
          <a:xfrm>
            <a:off x="152400" y="-17462"/>
            <a:ext cx="8915400" cy="70167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24.40 :  </a:t>
            </a:r>
            <a:r>
              <a:rPr lang="en-US" sz="2000" b="1" i="1" u="none">
                <a:solidFill>
                  <a:schemeClr val="dk1"/>
                </a:solidFill>
                <a:latin typeface="Times"/>
                <a:ea typeface="Times"/>
                <a:cs typeface="Times"/>
                <a:sym typeface="Times"/>
              </a:rPr>
              <a:t>Comparison between a TCP segment and an SCTP</a:t>
            </a:r>
            <a:br>
              <a:rPr lang="en-US" sz="2000" b="1" i="1" u="none">
                <a:solidFill>
                  <a:schemeClr val="dk1"/>
                </a:solidFill>
                <a:latin typeface="Times"/>
                <a:ea typeface="Times"/>
                <a:cs typeface="Times"/>
                <a:sym typeface="Times"/>
              </a:rPr>
            </a:br>
            <a:r>
              <a:rPr lang="en-US" sz="2000" b="1" i="1" u="none">
                <a:solidFill>
                  <a:schemeClr val="dk1"/>
                </a:solidFill>
                <a:latin typeface="Times"/>
                <a:ea typeface="Times"/>
                <a:cs typeface="Times"/>
                <a:sym typeface="Times"/>
              </a:rPr>
              <a:t>                          packet</a:t>
            </a:r>
            <a:endParaRPr/>
          </a:p>
        </p:txBody>
      </p:sp>
      <p:pic>
        <p:nvPicPr>
          <p:cNvPr id="1090" name="Google Shape;1090;p101"/>
          <p:cNvPicPr preferRelativeResize="0"/>
          <p:nvPr/>
        </p:nvPicPr>
        <p:blipFill rotWithShape="1">
          <a:blip r:embed="rId3">
            <a:alphaModFix/>
          </a:blip>
          <a:srcRect/>
          <a:stretch/>
        </p:blipFill>
        <p:spPr>
          <a:xfrm>
            <a:off x="190500" y="1274762"/>
            <a:ext cx="4610100" cy="2484437"/>
          </a:xfrm>
          <a:prstGeom prst="rect">
            <a:avLst/>
          </a:prstGeom>
          <a:noFill/>
          <a:ln>
            <a:noFill/>
          </a:ln>
        </p:spPr>
      </p:pic>
      <p:pic>
        <p:nvPicPr>
          <p:cNvPr id="1091" name="Google Shape;1091;p101"/>
          <p:cNvPicPr preferRelativeResize="0"/>
          <p:nvPr/>
        </p:nvPicPr>
        <p:blipFill rotWithShape="1">
          <a:blip r:embed="rId4">
            <a:alphaModFix/>
          </a:blip>
          <a:srcRect/>
          <a:stretch/>
        </p:blipFill>
        <p:spPr>
          <a:xfrm>
            <a:off x="4191000" y="4140200"/>
            <a:ext cx="4325937" cy="248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0"/>
                                        </p:tgtEl>
                                        <p:attrNameLst>
                                          <p:attrName>style.visibility</p:attrName>
                                        </p:attrNameLst>
                                      </p:cBhvr>
                                      <p:to>
                                        <p:strVal val="visible"/>
                                      </p:to>
                                    </p:set>
                                    <p:animEffect transition="in" filter="fade">
                                      <p:cBhvr>
                                        <p:cTn id="7" dur="1000"/>
                                        <p:tgtEl>
                                          <p:spTgt spid="10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1"/>
                                        </p:tgtEl>
                                        <p:attrNameLst>
                                          <p:attrName>style.visibility</p:attrName>
                                        </p:attrNameLst>
                                      </p:cBhvr>
                                      <p:to>
                                        <p:strVal val="visible"/>
                                      </p:to>
                                    </p:set>
                                    <p:animEffect transition="in" filter="fade">
                                      <p:cBhvr>
                                        <p:cTn id="12" dur="1000"/>
                                        <p:tgtEl>
                                          <p:spTgt spid="1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0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92</a:t>
            </a:fld>
            <a:endParaRPr/>
          </a:p>
        </p:txBody>
      </p:sp>
      <p:sp>
        <p:nvSpPr>
          <p:cNvPr id="1098" name="Google Shape;1098;p10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24.41  :  </a:t>
            </a:r>
            <a:r>
              <a:rPr lang="en-US" sz="2000" b="1" i="1" u="none">
                <a:solidFill>
                  <a:schemeClr val="dk1"/>
                </a:solidFill>
                <a:latin typeface="Times"/>
                <a:ea typeface="Times"/>
                <a:cs typeface="Times"/>
                <a:sym typeface="Times"/>
              </a:rPr>
              <a:t>Packets, data chunks, and streams</a:t>
            </a:r>
            <a:endParaRPr/>
          </a:p>
        </p:txBody>
      </p:sp>
      <p:pic>
        <p:nvPicPr>
          <p:cNvPr id="1099" name="Google Shape;1099;p102"/>
          <p:cNvPicPr preferRelativeResize="0"/>
          <p:nvPr/>
        </p:nvPicPr>
        <p:blipFill rotWithShape="1">
          <a:blip r:embed="rId3">
            <a:alphaModFix/>
          </a:blip>
          <a:srcRect/>
          <a:stretch/>
        </p:blipFill>
        <p:spPr>
          <a:xfrm>
            <a:off x="393700" y="1905000"/>
            <a:ext cx="8293100" cy="2406650"/>
          </a:xfrm>
          <a:prstGeom prst="rect">
            <a:avLst/>
          </a:prstGeom>
          <a:noFill/>
          <a:ln>
            <a:noFill/>
          </a:ln>
        </p:spPr>
      </p:pic>
      <p:pic>
        <p:nvPicPr>
          <p:cNvPr id="1100" name="Google Shape;1100;p102"/>
          <p:cNvPicPr preferRelativeResize="0"/>
          <p:nvPr/>
        </p:nvPicPr>
        <p:blipFill rotWithShape="1">
          <a:blip r:embed="rId4">
            <a:alphaModFix/>
          </a:blip>
          <a:srcRect/>
          <a:stretch/>
        </p:blipFill>
        <p:spPr>
          <a:xfrm>
            <a:off x="1554162" y="4960937"/>
            <a:ext cx="5970587" cy="6778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9"/>
                                        </p:tgtEl>
                                        <p:attrNameLst>
                                          <p:attrName>style.visibility</p:attrName>
                                        </p:attrNameLst>
                                      </p:cBhvr>
                                      <p:to>
                                        <p:strVal val="visible"/>
                                      </p:to>
                                    </p:set>
                                    <p:animEffect transition="in" filter="fade">
                                      <p:cBhvr>
                                        <p:cTn id="7" dur="3000"/>
                                        <p:tgtEl>
                                          <p:spTgt spid="1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0"/>
                                        </p:tgtEl>
                                        <p:attrNameLst>
                                          <p:attrName>style.visibility</p:attrName>
                                        </p:attrNameLst>
                                      </p:cBhvr>
                                      <p:to>
                                        <p:strVal val="visible"/>
                                      </p:to>
                                    </p:set>
                                    <p:animEffect transition="in" filter="fade">
                                      <p:cBhvr>
                                        <p:cTn id="12" dur="2750"/>
                                        <p:tgtEl>
                                          <p:spTgt spid="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93</a:t>
            </a:fld>
            <a:endParaRPr/>
          </a:p>
        </p:txBody>
      </p:sp>
      <p:sp>
        <p:nvSpPr>
          <p:cNvPr id="1107" name="Google Shape;1107;p10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8" name="Google Shape;1108;p10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9" name="Google Shape;1109;p10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0" name="Google Shape;1110;p10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1" name="Google Shape;1111;p10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2" name="Google Shape;1112;p10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3" name="Google Shape;1113;p10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4" name="Google Shape;1114;p103"/>
          <p:cNvSpPr txBox="1"/>
          <p:nvPr/>
        </p:nvSpPr>
        <p:spPr>
          <a:xfrm>
            <a:off x="1106487" y="0"/>
            <a:ext cx="4362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24.4.3  Packet Format</a:t>
            </a:r>
            <a:endParaRPr/>
          </a:p>
        </p:txBody>
      </p:sp>
      <p:sp>
        <p:nvSpPr>
          <p:cNvPr id="1115" name="Google Shape;1115;p103"/>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An SCTP packet has a mandatory general header and a set of blocks called chunks. There are two types of chunks: control chunks and data chunks. A control chunk controls and maintains the association; a data chunk carries user data. In a packet, the control chunks come before the data chunks. </a:t>
            </a:r>
            <a:r>
              <a:rPr lang="en-US" sz="2800" b="1" i="1" u="none" dirty="0">
                <a:solidFill>
                  <a:schemeClr val="dk1"/>
                </a:solidFill>
                <a:latin typeface="Times New Roman"/>
                <a:ea typeface="Times New Roman"/>
                <a:cs typeface="Times New Roman"/>
                <a:sym typeface="Times New Roman"/>
              </a:rPr>
              <a:t>Figure 24.42 shows the general format of an SCTP packet.</a:t>
            </a:r>
            <a:endParaRPr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0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94</a:t>
            </a:fld>
            <a:endParaRPr/>
          </a:p>
        </p:txBody>
      </p:sp>
      <p:sp>
        <p:nvSpPr>
          <p:cNvPr id="1122" name="Google Shape;1122;p10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24.43  :  </a:t>
            </a:r>
            <a:r>
              <a:rPr lang="en-US" sz="2000" b="1" i="1" u="none">
                <a:solidFill>
                  <a:schemeClr val="dk1"/>
                </a:solidFill>
                <a:latin typeface="Times"/>
                <a:ea typeface="Times"/>
                <a:cs typeface="Times"/>
                <a:sym typeface="Times"/>
              </a:rPr>
              <a:t>SCTP packet format</a:t>
            </a:r>
            <a:endParaRPr/>
          </a:p>
        </p:txBody>
      </p:sp>
      <p:pic>
        <p:nvPicPr>
          <p:cNvPr id="1123" name="Google Shape;1123;p104"/>
          <p:cNvPicPr preferRelativeResize="0"/>
          <p:nvPr/>
        </p:nvPicPr>
        <p:blipFill rotWithShape="1">
          <a:blip r:embed="rId3">
            <a:alphaModFix/>
          </a:blip>
          <a:srcRect/>
          <a:stretch/>
        </p:blipFill>
        <p:spPr>
          <a:xfrm>
            <a:off x="892175" y="1793875"/>
            <a:ext cx="7359650" cy="3270250"/>
          </a:xfrm>
          <a:prstGeom prst="rect">
            <a:avLst/>
          </a:prstGeom>
          <a:noFill/>
          <a:ln>
            <a:noFill/>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95</a:t>
            </a:fld>
            <a:endParaRPr/>
          </a:p>
        </p:txBody>
      </p:sp>
      <p:sp>
        <p:nvSpPr>
          <p:cNvPr id="1130" name="Google Shape;1130;p10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8.50  :  </a:t>
            </a:r>
            <a:r>
              <a:rPr lang="en-US" sz="2000" b="1" i="1" u="none">
                <a:solidFill>
                  <a:schemeClr val="dk1"/>
                </a:solidFill>
                <a:latin typeface="Times"/>
                <a:ea typeface="Times"/>
                <a:cs typeface="Times"/>
                <a:sym typeface="Times"/>
              </a:rPr>
              <a:t>General header</a:t>
            </a:r>
            <a:endParaRPr/>
          </a:p>
        </p:txBody>
      </p:sp>
      <p:pic>
        <p:nvPicPr>
          <p:cNvPr id="1131" name="Google Shape;1131;p105"/>
          <p:cNvPicPr preferRelativeResize="0"/>
          <p:nvPr/>
        </p:nvPicPr>
        <p:blipFill rotWithShape="1">
          <a:blip r:embed="rId3">
            <a:alphaModFix/>
          </a:blip>
          <a:srcRect/>
          <a:stretch/>
        </p:blipFill>
        <p:spPr>
          <a:xfrm>
            <a:off x="487362" y="2403475"/>
            <a:ext cx="8169275" cy="2051050"/>
          </a:xfrm>
          <a:prstGeom prst="rect">
            <a:avLst/>
          </a:prstGeom>
          <a:noFill/>
          <a:ln>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0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96</a:t>
            </a:fld>
            <a:endParaRPr/>
          </a:p>
        </p:txBody>
      </p:sp>
      <p:sp>
        <p:nvSpPr>
          <p:cNvPr id="1138" name="Google Shape;1138;p10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24.44  :  </a:t>
            </a:r>
            <a:r>
              <a:rPr lang="en-US" sz="2000" b="1" i="1" u="none">
                <a:solidFill>
                  <a:schemeClr val="dk1"/>
                </a:solidFill>
                <a:latin typeface="Times"/>
                <a:ea typeface="Times"/>
                <a:cs typeface="Times"/>
                <a:sym typeface="Times"/>
              </a:rPr>
              <a:t>Common layout of a chunk</a:t>
            </a:r>
            <a:endParaRPr/>
          </a:p>
        </p:txBody>
      </p:sp>
      <p:pic>
        <p:nvPicPr>
          <p:cNvPr id="1139" name="Google Shape;1139;p106"/>
          <p:cNvPicPr preferRelativeResize="0"/>
          <p:nvPr/>
        </p:nvPicPr>
        <p:blipFill rotWithShape="1">
          <a:blip r:embed="rId3">
            <a:alphaModFix/>
          </a:blip>
          <a:srcRect/>
          <a:stretch/>
        </p:blipFill>
        <p:spPr>
          <a:xfrm>
            <a:off x="477837" y="2251075"/>
            <a:ext cx="8188325" cy="2355850"/>
          </a:xfrm>
          <a:prstGeom prst="rect">
            <a:avLst/>
          </a:prstGeom>
          <a:noFill/>
          <a:ln>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07"/>
          <p:cNvSpPr txBox="1"/>
          <p:nvPr/>
        </p:nvSpPr>
        <p:spPr>
          <a:xfrm>
            <a:off x="762000" y="49212"/>
            <a:ext cx="79629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24.3</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Chunks</a:t>
            </a:r>
            <a:endParaRPr/>
          </a:p>
        </p:txBody>
      </p:sp>
      <p:pic>
        <p:nvPicPr>
          <p:cNvPr id="1146" name="Google Shape;1146;p107"/>
          <p:cNvPicPr preferRelativeResize="0"/>
          <p:nvPr/>
        </p:nvPicPr>
        <p:blipFill rotWithShape="1">
          <a:blip r:embed="rId3">
            <a:alphaModFix/>
          </a:blip>
          <a:srcRect/>
          <a:stretch/>
        </p:blipFill>
        <p:spPr>
          <a:xfrm>
            <a:off x="0" y="-6350"/>
            <a:ext cx="701675" cy="555625"/>
          </a:xfrm>
          <a:prstGeom prst="rect">
            <a:avLst/>
          </a:prstGeom>
          <a:noFill/>
          <a:ln>
            <a:noFill/>
          </a:ln>
        </p:spPr>
      </p:pic>
      <p:grpSp>
        <p:nvGrpSpPr>
          <p:cNvPr id="1147" name="Google Shape;1147;p107"/>
          <p:cNvGrpSpPr/>
          <p:nvPr/>
        </p:nvGrpSpPr>
        <p:grpSpPr>
          <a:xfrm>
            <a:off x="688975" y="1447800"/>
            <a:ext cx="7786687" cy="4462462"/>
            <a:chOff x="689741" y="1447800"/>
            <a:chExt cx="7786667" cy="4463188"/>
          </a:xfrm>
        </p:grpSpPr>
        <p:pic>
          <p:nvPicPr>
            <p:cNvPr id="1148" name="Google Shape;1148;p107"/>
            <p:cNvPicPr preferRelativeResize="0"/>
            <p:nvPr/>
          </p:nvPicPr>
          <p:blipFill rotWithShape="1">
            <a:blip r:embed="rId4">
              <a:alphaModFix/>
            </a:blip>
            <a:srcRect/>
            <a:stretch/>
          </p:blipFill>
          <p:spPr>
            <a:xfrm>
              <a:off x="689741" y="1447800"/>
              <a:ext cx="7786667" cy="4463188"/>
            </a:xfrm>
            <a:prstGeom prst="rect">
              <a:avLst/>
            </a:prstGeom>
            <a:noFill/>
            <a:ln>
              <a:noFill/>
            </a:ln>
          </p:spPr>
        </p:pic>
        <p:sp>
          <p:nvSpPr>
            <p:cNvPr id="1149" name="Google Shape;1149;p107"/>
            <p:cNvSpPr txBox="1"/>
            <p:nvPr/>
          </p:nvSpPr>
          <p:spPr>
            <a:xfrm>
              <a:off x="689741" y="1493520"/>
              <a:ext cx="7680960" cy="429768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1150" name="Google Shape;1150;p10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97</a:t>
            </a:fld>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0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98</a:t>
            </a:fld>
            <a:endParaRPr/>
          </a:p>
        </p:txBody>
      </p:sp>
      <p:sp>
        <p:nvSpPr>
          <p:cNvPr id="1157" name="Google Shape;1157;p10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8" name="Google Shape;1158;p10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9" name="Google Shape;1159;p10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0" name="Google Shape;1160;p10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1" name="Google Shape;1161;p10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2" name="Google Shape;1162;p10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3" name="Google Shape;1163;p10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4" name="Google Shape;1164;p108"/>
          <p:cNvSpPr txBox="1"/>
          <p:nvPr/>
        </p:nvSpPr>
        <p:spPr>
          <a:xfrm>
            <a:off x="1106487" y="0"/>
            <a:ext cx="5645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24.4.4  An SCTP Association</a:t>
            </a:r>
            <a:endParaRPr/>
          </a:p>
        </p:txBody>
      </p:sp>
      <p:sp>
        <p:nvSpPr>
          <p:cNvPr id="1165" name="Google Shape;1165;p108"/>
          <p:cNvSpPr txBox="1"/>
          <p:nvPr/>
        </p:nvSpPr>
        <p:spPr>
          <a:xfrm>
            <a:off x="381000" y="1293812"/>
            <a:ext cx="7924800" cy="1815841"/>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SCTP, like TCP, is a connection-oriented protocol. However, a connection in SCTP is called an </a:t>
            </a:r>
            <a:r>
              <a:rPr lang="en-US" sz="2800" b="1" i="1" u="none" dirty="0" smtClean="0">
                <a:solidFill>
                  <a:schemeClr val="dk1"/>
                </a:solidFill>
                <a:latin typeface="Times New Roman"/>
                <a:ea typeface="Times New Roman"/>
                <a:cs typeface="Times New Roman"/>
                <a:sym typeface="Times New Roman"/>
              </a:rPr>
              <a:t>association(we have multiple </a:t>
            </a:r>
            <a:r>
              <a:rPr lang="en-US" sz="2800" b="1" i="1" u="none" dirty="0" err="1" smtClean="0">
                <a:solidFill>
                  <a:schemeClr val="dk1"/>
                </a:solidFill>
                <a:latin typeface="Times New Roman"/>
                <a:ea typeface="Times New Roman"/>
                <a:cs typeface="Times New Roman"/>
                <a:sym typeface="Times New Roman"/>
              </a:rPr>
              <a:t>streems</a:t>
            </a:r>
            <a:r>
              <a:rPr lang="en-US" sz="2800" b="1" i="1" u="none" dirty="0" smtClean="0">
                <a:solidFill>
                  <a:schemeClr val="dk1"/>
                </a:solidFill>
                <a:latin typeface="Times New Roman"/>
                <a:ea typeface="Times New Roman"/>
                <a:cs typeface="Times New Roman"/>
                <a:sym typeface="Times New Roman"/>
              </a:rPr>
              <a:t>) </a:t>
            </a:r>
            <a:r>
              <a:rPr lang="en-US" sz="2800" b="1" i="1" u="none" dirty="0">
                <a:solidFill>
                  <a:schemeClr val="dk1"/>
                </a:solidFill>
                <a:latin typeface="Times New Roman"/>
                <a:ea typeface="Times New Roman"/>
                <a:cs typeface="Times New Roman"/>
                <a:sym typeface="Times New Roman"/>
              </a:rPr>
              <a:t>to emphasize </a:t>
            </a:r>
            <a:r>
              <a:rPr lang="en-US" sz="2800" b="1" i="1" u="none" dirty="0" err="1">
                <a:solidFill>
                  <a:schemeClr val="dk1"/>
                </a:solidFill>
                <a:latin typeface="Times New Roman"/>
                <a:ea typeface="Times New Roman"/>
                <a:cs typeface="Times New Roman"/>
                <a:sym typeface="Times New Roman"/>
              </a:rPr>
              <a:t>multihoming</a:t>
            </a:r>
            <a:r>
              <a:rPr lang="en-US" sz="2800" b="1" i="1" u="none" dirty="0">
                <a:solidFill>
                  <a:schemeClr val="dk1"/>
                </a:solidFill>
                <a:latin typeface="Times New Roman"/>
                <a:ea typeface="Times New Roman"/>
                <a:cs typeface="Times New Roman"/>
                <a:sym typeface="Times New Roman"/>
              </a:rPr>
              <a:t>.</a:t>
            </a:r>
            <a:endParaRPr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0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24.</a:t>
            </a:r>
            <a:fld id="{00000000-1234-1234-1234-123412341234}" type="slidenum">
              <a:rPr lang="en-US" sz="1200" b="1" i="0" u="none">
                <a:solidFill>
                  <a:schemeClr val="dk1"/>
                </a:solidFill>
                <a:latin typeface="Arial"/>
                <a:ea typeface="Arial"/>
                <a:cs typeface="Arial"/>
                <a:sym typeface="Arial"/>
              </a:rPr>
              <a:t>99</a:t>
            </a:fld>
            <a:endParaRPr/>
          </a:p>
        </p:txBody>
      </p:sp>
      <p:sp>
        <p:nvSpPr>
          <p:cNvPr id="1172" name="Google Shape;1172;p10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24.45:  </a:t>
            </a:r>
            <a:r>
              <a:rPr lang="en-US" sz="2000" b="1" i="1" u="none">
                <a:solidFill>
                  <a:schemeClr val="dk1"/>
                </a:solidFill>
                <a:latin typeface="Times"/>
                <a:ea typeface="Times"/>
                <a:cs typeface="Times"/>
                <a:sym typeface="Times"/>
              </a:rPr>
              <a:t>Four-way handshaking</a:t>
            </a:r>
            <a:endParaRPr/>
          </a:p>
        </p:txBody>
      </p:sp>
      <p:pic>
        <p:nvPicPr>
          <p:cNvPr id="1173" name="Google Shape;1173;p109"/>
          <p:cNvPicPr preferRelativeResize="0"/>
          <p:nvPr/>
        </p:nvPicPr>
        <p:blipFill rotWithShape="1">
          <a:blip r:embed="rId3">
            <a:alphaModFix/>
          </a:blip>
          <a:srcRect/>
          <a:stretch/>
        </p:blipFill>
        <p:spPr>
          <a:xfrm>
            <a:off x="249237" y="838200"/>
            <a:ext cx="8513762" cy="5105400"/>
          </a:xfrm>
          <a:prstGeom prst="rect">
            <a:avLst/>
          </a:prstGeom>
          <a:noFill/>
          <a:ln>
            <a:noFill/>
          </a:ln>
        </p:spPr>
      </p:pic>
      <p:pic>
        <p:nvPicPr>
          <p:cNvPr id="1174" name="Google Shape;1174;p109"/>
          <p:cNvPicPr preferRelativeResize="0"/>
          <p:nvPr/>
        </p:nvPicPr>
        <p:blipFill rotWithShape="1">
          <a:blip r:embed="rId4">
            <a:alphaModFix/>
          </a:blip>
          <a:srcRect/>
          <a:stretch/>
        </p:blipFill>
        <p:spPr>
          <a:xfrm>
            <a:off x="1222375" y="2047875"/>
            <a:ext cx="6702425" cy="695325"/>
          </a:xfrm>
          <a:prstGeom prst="rect">
            <a:avLst/>
          </a:prstGeom>
          <a:noFill/>
          <a:ln>
            <a:noFill/>
          </a:ln>
        </p:spPr>
      </p:pic>
      <p:pic>
        <p:nvPicPr>
          <p:cNvPr id="1175" name="Google Shape;1175;p109"/>
          <p:cNvPicPr preferRelativeResize="0"/>
          <p:nvPr/>
        </p:nvPicPr>
        <p:blipFill rotWithShape="1">
          <a:blip r:embed="rId5">
            <a:alphaModFix/>
          </a:blip>
          <a:srcRect/>
          <a:stretch/>
        </p:blipFill>
        <p:spPr>
          <a:xfrm>
            <a:off x="1222375" y="2974975"/>
            <a:ext cx="6689725" cy="911225"/>
          </a:xfrm>
          <a:prstGeom prst="rect">
            <a:avLst/>
          </a:prstGeom>
          <a:noFill/>
          <a:ln>
            <a:noFill/>
          </a:ln>
        </p:spPr>
      </p:pic>
      <p:pic>
        <p:nvPicPr>
          <p:cNvPr id="1176" name="Google Shape;1176;p109"/>
          <p:cNvPicPr preferRelativeResize="0"/>
          <p:nvPr/>
        </p:nvPicPr>
        <p:blipFill rotWithShape="1">
          <a:blip r:embed="rId6">
            <a:alphaModFix/>
          </a:blip>
          <a:srcRect/>
          <a:stretch/>
        </p:blipFill>
        <p:spPr>
          <a:xfrm>
            <a:off x="1143000" y="4038600"/>
            <a:ext cx="6816725" cy="865187"/>
          </a:xfrm>
          <a:prstGeom prst="rect">
            <a:avLst/>
          </a:prstGeom>
          <a:noFill/>
          <a:ln>
            <a:noFill/>
          </a:ln>
        </p:spPr>
      </p:pic>
      <p:pic>
        <p:nvPicPr>
          <p:cNvPr id="1177" name="Google Shape;1177;p109"/>
          <p:cNvPicPr preferRelativeResize="0"/>
          <p:nvPr/>
        </p:nvPicPr>
        <p:blipFill rotWithShape="1">
          <a:blip r:embed="rId7">
            <a:alphaModFix/>
          </a:blip>
          <a:srcRect/>
          <a:stretch/>
        </p:blipFill>
        <p:spPr>
          <a:xfrm>
            <a:off x="1143000" y="5146675"/>
            <a:ext cx="6821487" cy="568325"/>
          </a:xfrm>
          <a:prstGeom prst="rect">
            <a:avLst/>
          </a:prstGeom>
          <a:noFill/>
          <a:ln>
            <a:noFill/>
          </a:ln>
        </p:spPr>
      </p:pic>
      <p:pic>
        <p:nvPicPr>
          <p:cNvPr id="1178" name="Google Shape;1178;p109"/>
          <p:cNvPicPr preferRelativeResize="0"/>
          <p:nvPr/>
        </p:nvPicPr>
        <p:blipFill rotWithShape="1">
          <a:blip r:embed="rId8">
            <a:alphaModFix/>
          </a:blip>
          <a:srcRect/>
          <a:stretch/>
        </p:blipFill>
        <p:spPr>
          <a:xfrm>
            <a:off x="457200" y="2235200"/>
            <a:ext cx="579437" cy="50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74"/>
                                        </p:tgtEl>
                                        <p:attrNameLst>
                                          <p:attrName>style.visibility</p:attrName>
                                        </p:attrNameLst>
                                      </p:cBhvr>
                                      <p:to>
                                        <p:strVal val="visible"/>
                                      </p:to>
                                    </p:set>
                                    <p:animEffect transition="in" filter="fade">
                                      <p:cBhvr>
                                        <p:cTn id="15" dur="500"/>
                                        <p:tgtEl>
                                          <p:spTgt spid="11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75"/>
                                        </p:tgtEl>
                                        <p:attrNameLst>
                                          <p:attrName>style.visibility</p:attrName>
                                        </p:attrNameLst>
                                      </p:cBhvr>
                                      <p:to>
                                        <p:strVal val="visible"/>
                                      </p:to>
                                    </p:set>
                                    <p:animEffect transition="in" filter="fade">
                                      <p:cBhvr>
                                        <p:cTn id="20" dur="500"/>
                                        <p:tgtEl>
                                          <p:spTgt spid="117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76"/>
                                        </p:tgtEl>
                                        <p:attrNameLst>
                                          <p:attrName>style.visibility</p:attrName>
                                        </p:attrNameLst>
                                      </p:cBhvr>
                                      <p:to>
                                        <p:strVal val="visible"/>
                                      </p:to>
                                    </p:set>
                                    <p:animEffect transition="in" filter="fade">
                                      <p:cBhvr>
                                        <p:cTn id="25" dur="500"/>
                                        <p:tgtEl>
                                          <p:spTgt spid="11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77"/>
                                        </p:tgtEl>
                                        <p:attrNameLst>
                                          <p:attrName>style.visibility</p:attrName>
                                        </p:attrNameLst>
                                      </p:cBhvr>
                                      <p:to>
                                        <p:strVal val="visible"/>
                                      </p:to>
                                    </p:set>
                                    <p:animEffect transition="in" filter="fade">
                                      <p:cBhvr>
                                        <p:cTn id="30" dur="500"/>
                                        <p:tgtEl>
                                          <p:spTgt spid="1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3724</Words>
  <Application>Microsoft Office PowerPoint</Application>
  <PresentationFormat>On-screen Show (4:3)</PresentationFormat>
  <Paragraphs>396</Paragraphs>
  <Slides>107</Slides>
  <Notes>102</Notes>
  <HiddenSlides>9</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107</vt:i4>
      </vt:variant>
    </vt:vector>
  </HeadingPairs>
  <TitlesOfParts>
    <vt:vector size="116" baseType="lpstr">
      <vt:lpstr>Times New Roman</vt:lpstr>
      <vt:lpstr>Noto Sans Symbols</vt:lpstr>
      <vt:lpstr>Arial</vt:lpstr>
      <vt:lpstr>Times</vt:lpstr>
      <vt:lpstr>Tahoma</vt:lpstr>
      <vt:lpstr>Palatino</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4</cp:revision>
  <dcterms:modified xsi:type="dcterms:W3CDTF">2024-05-26T10:24:04Z</dcterms:modified>
</cp:coreProperties>
</file>